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0" r:id="rId30"/>
    <p:sldId id="284" r:id="rId31"/>
    <p:sldId id="285" r:id="rId32"/>
    <p:sldId id="286" r:id="rId33"/>
    <p:sldId id="287" r:id="rId34"/>
    <p:sldId id="302" r:id="rId35"/>
    <p:sldId id="289" r:id="rId36"/>
    <p:sldId id="301" r:id="rId37"/>
  </p:sldIdLst>
  <p:sldSz cx="12192000" cy="6858000"/>
  <p:notesSz cx="6858000" cy="12192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F43"/>
    <a:srgbClr val="A4A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CDD7-47C7-4AA5-BE14-5A32C57124B7}" type="datetimeFigureOut">
              <a:rPr lang="en-GB" smtClean="0"/>
              <a:t>17/02/2020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4B413-8ACB-412C-B114-A3BCA98FFB7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4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6"/>
          <p:cNvSpPr/>
          <p:nvPr userDrawn="1"/>
        </p:nvSpPr>
        <p:spPr bwMode="auto">
          <a:xfrm>
            <a:off x="9069436" y="5843526"/>
            <a:ext cx="2433168" cy="95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7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925465" y="6075748"/>
            <a:ext cx="2028288" cy="645727"/>
          </a:xfrm>
          <a:prstGeom prst="rect">
            <a:avLst/>
          </a:prstGeom>
        </p:spPr>
      </p:pic>
      <p:pic>
        <p:nvPicPr>
          <p:cNvPr id="8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13660" y="642516"/>
            <a:ext cx="3564679" cy="775544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1524000" y="6356349"/>
            <a:ext cx="14952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11" name="Rechteck 17"/>
          <p:cNvSpPr/>
          <p:nvPr userDrawn="1"/>
        </p:nvSpPr>
        <p:spPr bwMode="auto">
          <a:xfrm>
            <a:off x="9320981" y="0"/>
            <a:ext cx="2809567" cy="103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02229"/>
            <a:ext cx="5157787" cy="74295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403987"/>
            <a:ext cx="5157787" cy="37856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buFont typeface="Symbol"/>
              <a:buChar char="-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02229"/>
            <a:ext cx="5183188" cy="7429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1" y="2403987"/>
            <a:ext cx="5183188" cy="37856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buFont typeface="Symbol"/>
              <a:buChar char="-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cxnSp>
        <p:nvCxnSpPr>
          <p:cNvPr id="8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10" name="Gerader Verbinder 21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13" name="Gerader Verbinder 29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 userDrawn="1"/>
        </p:nvSpPr>
        <p:spPr bwMode="auto">
          <a:xfrm>
            <a:off x="0" y="2492897"/>
            <a:ext cx="12192000" cy="2376264"/>
          </a:xfrm>
          <a:prstGeom prst="rect">
            <a:avLst/>
          </a:prstGeom>
          <a:solidFill>
            <a:srgbClr val="84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857437" y="296753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de-DE" sz="40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/>
              <a:t>Zwischenüberschrift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600204"/>
            <a:ext cx="10515600" cy="457675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Wingdings"/>
              <a:buChar char="§"/>
              <a:defRPr sz="2000">
                <a:solidFill>
                  <a:srgbClr val="333333"/>
                </a:solidFill>
              </a:defRPr>
            </a:lvl1pPr>
            <a:lvl2pPr>
              <a:defRPr sz="1800">
                <a:solidFill>
                  <a:srgbClr val="333333"/>
                </a:solidFill>
              </a:defRPr>
            </a:lvl2pPr>
            <a:lvl3pPr marL="1143000" indent="-228600">
              <a:buFont typeface="Symbol"/>
              <a:buChar char="-"/>
              <a:defRPr sz="1600">
                <a:solidFill>
                  <a:srgbClr val="333333"/>
                </a:solidFill>
              </a:defRPr>
            </a:lvl3pPr>
            <a:lvl4pPr>
              <a:defRPr sz="1400">
                <a:solidFill>
                  <a:srgbClr val="333333"/>
                </a:solidFill>
              </a:defRPr>
            </a:lvl4pPr>
            <a:lvl5pPr>
              <a:defRPr sz="1400">
                <a:solidFill>
                  <a:srgbClr val="333333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8" name="Gerader Verbinder 7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600203"/>
            <a:ext cx="5181600" cy="45767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600203"/>
            <a:ext cx="5181600" cy="45767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cxnSp>
        <p:nvCxnSpPr>
          <p:cNvPr id="6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67481" y="6356350"/>
            <a:ext cx="46606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9" name="Gerader Verbinder 19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11" name="Gerader Verbinder 22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143000" indent="-228600">
              <a:buFont typeface="Symbol"/>
              <a:buChar char="-"/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143000" indent="-228600">
              <a:buFont typeface="Symbol"/>
              <a:buChar char="-"/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cxnSp>
        <p:nvCxnSpPr>
          <p:cNvPr id="8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10" name="Gerader Verbinder 21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13" name="Gerader Verbinder 28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6" name="Gerader Verbinder 9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9" name="Gerader Verbinder 14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6" name="Gerader Verbinder 7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/>
              <a:buChar char="§"/>
              <a:defRPr sz="2800"/>
            </a:lvl1pPr>
            <a:lvl2pPr>
              <a:defRPr sz="2400"/>
            </a:lvl2pPr>
            <a:lvl3pPr marL="1143000" indent="-228600">
              <a:buFont typeface="Symbol"/>
              <a:buChar char="-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cxnSp>
        <p:nvCxnSpPr>
          <p:cNvPr id="7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9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530942"/>
            <a:ext cx="3932237" cy="15264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cxnSp>
        <p:nvCxnSpPr>
          <p:cNvPr id="7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9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592826"/>
            <a:ext cx="10515600" cy="4584137"/>
          </a:xfrm>
          <a:prstGeom prst="rect">
            <a:avLst/>
          </a:prstGeom>
        </p:spPr>
        <p:txBody>
          <a:bodyPr vert="eaVert"/>
          <a:lstStyle>
            <a:lvl1pPr marL="457200" indent="-457200">
              <a:buFont typeface="Wingdings"/>
              <a:buChar char="§"/>
              <a:defRPr/>
            </a:lvl1pPr>
            <a:lvl3pPr marL="1143000" indent="-228600">
              <a:buFont typeface="Symbol"/>
              <a:buChar char="-"/>
              <a:defRPr/>
            </a:lvl3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cxnSp>
        <p:nvCxnSpPr>
          <p:cNvPr id="5" name="Gerader Verbinder 10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69299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cxnSp>
        <p:nvCxnSpPr>
          <p:cNvPr id="7" name="Gerader Verbinder 9"/>
          <p:cNvCxnSpPr>
            <a:cxnSpLocks/>
          </p:cNvCxnSpPr>
          <p:nvPr userDrawn="1"/>
        </p:nvCxnSpPr>
        <p:spPr bwMode="auto">
          <a:xfrm>
            <a:off x="838201" y="6191252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40029"/>
                </a:solidFill>
              </a:defRPr>
            </a:lvl1pPr>
          </a:lstStyle>
          <a:p>
            <a:pPr>
              <a:defRPr/>
            </a:pPr>
            <a:r>
              <a:rPr lang="de-DE"/>
              <a:t>KOORDINIERUNGSSTELLE DER INITIATIVE WIRTSCHAFT 4.0 </a:t>
            </a:r>
            <a:br>
              <a:rPr lang="de-DE"/>
            </a:br>
            <a:r>
              <a:rPr lang="de-DE"/>
              <a:t>BADEN-WÜRTTEMBERG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1264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10" name="Gerader Verbinder 17"/>
          <p:cNvCxnSpPr>
            <a:cxnSpLocks/>
          </p:cNvCxnSpPr>
          <p:nvPr userDrawn="1"/>
        </p:nvCxnSpPr>
        <p:spPr bwMode="auto">
          <a:xfrm>
            <a:off x="838201" y="1491591"/>
            <a:ext cx="10515599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853811" y="6356350"/>
            <a:ext cx="4615181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4002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38200" y="6356350"/>
            <a:ext cx="712641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C158665-F268-4226-A18E-7B7B0BFFF920}" type="slidenum">
              <a:t>‹Nr.›</a:t>
            </a:fld>
            <a:endParaRPr lang="de-DE"/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9785556" y="6227744"/>
            <a:ext cx="1568244" cy="499267"/>
          </a:xfrm>
          <a:prstGeom prst="rect">
            <a:avLst/>
          </a:prstGeom>
        </p:spPr>
      </p:pic>
      <p:pic>
        <p:nvPicPr>
          <p:cNvPr id="9" name="Grafik 11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9956511" y="219151"/>
            <a:ext cx="1787572" cy="388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2800" b="1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l-bank.de/produkte/wirtschaftsfoerderung/digitalisierungspramie.html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z-bw.de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witter.com/diz_b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wirtschaft-digital-bw.de/massnahmen/digital-hubs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digital-hubs-bw.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biec.iao.fraunhofer.de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l-bank.de/produkte/wirtschaftsfoerderung/innovationsfinanzierung-4.0.html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l-bank.de/produkte/wirtschaftsfoerderung/innovationsfinanzierung-4.0.html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m.baden-wuerttemberg.de/de/service/presse-und-oeffentlichkeitsarbeit/pressemitteilung/pid/landesregierung-beschliesst-massnahmenpaket-zur-staerkung-ki-standort-baden-wuerttemberg-und-investiert/" TargetMode="External"/><Relationship Id="rId2" Type="http://schemas.openxmlformats.org/officeDocument/2006/relationships/hyperlink" Target="https://www.baden-wuerttemberg.de/fileadmin/redaktion/m-stm/intern/dateien/publikationen/Anlage_zu_PM_114_Strategiepapier_KI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hyperlink" Target="https://www.wirtschaft-digital-bw.de/service/pressemitteilungen/detailseite/digitalgipfel-2019-wirtschaft-40-bw-mit-rund-1800-teilnehmenden-und-schwerpunktthema-kuenstlich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3.safelinks.protection.outlook.com/?url=http%3A%2F%2Fwww.innovationspark-ki-bw.de%2F&amp;data=02%7C01%7C%7Cc602f10000d84b4584f808d7b082515d%7C40aeb486ebe24e589f1ccaedc86481e4%7C1%7C0%7C637171946073864592&amp;sdata=Hdxgcn%2BG8vRaLfyiTLB6L9JVEbH1EwFDtS6zEs6q1ys%3D&amp;reserved=0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tschaft-digital-bw.de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digitalgipfel_bw/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s://twitter.com/wm_bw?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wm.bwl/" TargetMode="External"/><Relationship Id="rId5" Type="http://schemas.openxmlformats.org/officeDocument/2006/relationships/hyperlink" Target="https://www.xing.com/companies/initiativewirtschaft4.0baden-w&#252;rttemberg" TargetMode="External"/><Relationship Id="rId4" Type="http://schemas.openxmlformats.org/officeDocument/2006/relationships/hyperlink" Target="https://www.linkedin.com/company/52130083/admin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hyperlink" Target="mailto:henning@iw40-bw.de" TargetMode="External"/><Relationship Id="rId7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oehlmann@iw40-bw.de" TargetMode="External"/><Relationship Id="rId5" Type="http://schemas.openxmlformats.org/officeDocument/2006/relationships/hyperlink" Target="mailto:grieb@iw40-bw.de" TargetMode="External"/><Relationship Id="rId10" Type="http://schemas.openxmlformats.org/officeDocument/2006/relationships/image" Target="../media/image71.jpg"/><Relationship Id="rId4" Type="http://schemas.openxmlformats.org/officeDocument/2006/relationships/hyperlink" Target="mailto:wojtanowski@iw40-bw.de" TargetMode="External"/><Relationship Id="rId9" Type="http://schemas.openxmlformats.org/officeDocument/2006/relationships/hyperlink" Target="http://intranet.ifok.de/bilderdb/main.php?g2_itemId=21062&amp;g2_imageViewsIndex=1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hyperlink" Target="https://wm.baden-wuerttemberg.de/de/startseite/" TargetMode="External"/><Relationship Id="rId3" Type="http://schemas.openxmlformats.org/officeDocument/2006/relationships/hyperlink" Target="https://www.xing.com/companies/initiativewirtschaft4.0baden-w&#252;rttemberg" TargetMode="Externa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hyperlink" Target="https://www.linkedin.com/company/initiative-wirtschaft-4-0-baden-w&#252;rttembe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hyperlink" Target="https://twitter.com/WM_BW" TargetMode="External"/><Relationship Id="rId10" Type="http://schemas.openxmlformats.org/officeDocument/2006/relationships/hyperlink" Target="https://wm.baden-wuerttemberg.de/de/service/social-media/datenschutzhinweis-facebook/?tx_rsmbwsimpleteaser_socialredirect%5Bitemuid%5D=6" TargetMode="External"/><Relationship Id="rId4" Type="http://schemas.openxmlformats.org/officeDocument/2006/relationships/hyperlink" Target="https://www.wirtschaft-digital-bw.de/" TargetMode="External"/><Relationship Id="rId9" Type="http://schemas.openxmlformats.org/officeDocument/2006/relationships/hyperlink" Target="https://www.instagram.com/wirtschaftsministerium_bw/" TargetMode="External"/><Relationship Id="rId1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2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8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Initiative Wirtschaft 4.0</a:t>
            </a:r>
            <a:endParaRPr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/>
              <a:t>Initiative Wirtschaft 4.0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805080" y="6356350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 BADEN-WÜRTTEMBERG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feil: Fünfeck 4"/>
          <p:cNvSpPr/>
          <p:nvPr/>
        </p:nvSpPr>
        <p:spPr bwMode="auto">
          <a:xfrm flipH="1">
            <a:off x="9498701" y="5103497"/>
            <a:ext cx="1836632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Pfeil: Fünfeck 4"/>
          <p:cNvSpPr/>
          <p:nvPr/>
        </p:nvSpPr>
        <p:spPr bwMode="auto">
          <a:xfrm>
            <a:off x="787978" y="4899660"/>
            <a:ext cx="1940371" cy="10291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Pfeil: Fünfeck 4"/>
          <p:cNvSpPr/>
          <p:nvPr/>
        </p:nvSpPr>
        <p:spPr bwMode="auto">
          <a:xfrm flipV="1">
            <a:off x="803275" y="1721060"/>
            <a:ext cx="1940371" cy="104373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Pfeil: Fünfeck 4"/>
          <p:cNvSpPr/>
          <p:nvPr/>
        </p:nvSpPr>
        <p:spPr bwMode="auto">
          <a:xfrm flipH="1" flipV="1">
            <a:off x="9480657" y="1737399"/>
            <a:ext cx="1836632" cy="9233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Den Einstieg bekommen: </a:t>
            </a:r>
            <a:r>
              <a:rPr lang="de-DE">
                <a:solidFill>
                  <a:schemeClr val="accent1"/>
                </a:solidFill>
              </a:rPr>
              <a:t>Industrie 4.0 Scouting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1" name="Gruppieren 6"/>
          <p:cNvGrpSpPr/>
          <p:nvPr/>
        </p:nvGrpSpPr>
        <p:grpSpPr bwMode="auto">
          <a:xfrm>
            <a:off x="1597461" y="1689597"/>
            <a:ext cx="8997073" cy="4281400"/>
            <a:chOff x="1597461" y="1619257"/>
            <a:chExt cx="8997073" cy="4281400"/>
          </a:xfrm>
        </p:grpSpPr>
        <p:sp>
          <p:nvSpPr>
            <p:cNvPr id="12" name="Rechteck: obere Ecken, eine abgerundet, eine abgeschnitten 10"/>
            <p:cNvSpPr/>
            <p:nvPr/>
          </p:nvSpPr>
          <p:spPr bwMode="auto">
            <a:xfrm flipH="1">
              <a:off x="1597461" y="1619257"/>
              <a:ext cx="5264878" cy="2290521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hteck: eine Ecke abgeschnitten 11"/>
            <p:cNvSpPr/>
            <p:nvPr/>
          </p:nvSpPr>
          <p:spPr bwMode="auto">
            <a:xfrm>
              <a:off x="6862339" y="1619259"/>
              <a:ext cx="3732195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obere Ecken, eine abgerundet, eine abgeschnitten 12"/>
            <p:cNvSpPr/>
            <p:nvPr/>
          </p:nvSpPr>
          <p:spPr bwMode="auto">
            <a:xfrm rot="10800000">
              <a:off x="1597462" y="3759955"/>
              <a:ext cx="3608936" cy="214069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eck: obere Ecken, eine abgerundet, eine abgeschnitten 13"/>
            <p:cNvSpPr/>
            <p:nvPr/>
          </p:nvSpPr>
          <p:spPr bwMode="auto">
            <a:xfrm rot="5400000">
              <a:off x="6830116" y="2136240"/>
              <a:ext cx="2140699" cy="5388135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ihandform: Form 14"/>
            <p:cNvSpPr/>
            <p:nvPr/>
          </p:nvSpPr>
          <p:spPr bwMode="auto">
            <a:xfrm>
              <a:off x="4746437" y="3224783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2000">
                <a:latin typeface="Arial"/>
                <a:cs typeface="Arial"/>
              </a:endParaRPr>
            </a:p>
          </p:txBody>
        </p:sp>
      </p:grpSp>
      <p:sp>
        <p:nvSpPr>
          <p:cNvPr id="17" name="Textfeld 5"/>
          <p:cNvSpPr/>
          <p:nvPr/>
        </p:nvSpPr>
        <p:spPr bwMode="auto">
          <a:xfrm>
            <a:off x="886075" y="5262962"/>
            <a:ext cx="117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Was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sp>
        <p:nvSpPr>
          <p:cNvPr id="18" name="Textfeld 17"/>
          <p:cNvSpPr/>
          <p:nvPr/>
        </p:nvSpPr>
        <p:spPr bwMode="auto">
          <a:xfrm>
            <a:off x="874711" y="1737400"/>
            <a:ext cx="96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Worum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geht es?</a:t>
            </a:r>
            <a:endParaRPr/>
          </a:p>
        </p:txBody>
      </p:sp>
      <p:sp>
        <p:nvSpPr>
          <p:cNvPr id="19" name="Textfeld 18"/>
          <p:cNvSpPr/>
          <p:nvPr/>
        </p:nvSpPr>
        <p:spPr bwMode="auto">
          <a:xfrm>
            <a:off x="10203382" y="1709266"/>
            <a:ext cx="117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Wer wird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sp>
        <p:nvSpPr>
          <p:cNvPr id="20" name="Textfeld 20"/>
          <p:cNvSpPr/>
          <p:nvPr/>
        </p:nvSpPr>
        <p:spPr bwMode="auto">
          <a:xfrm>
            <a:off x="10096018" y="5282571"/>
            <a:ext cx="1224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Wie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gefördert?</a:t>
            </a:r>
            <a:endParaRPr/>
          </a:p>
        </p:txBody>
      </p:sp>
      <p:sp>
        <p:nvSpPr>
          <p:cNvPr id="21" name="Textfeld 7"/>
          <p:cNvSpPr/>
          <p:nvPr/>
        </p:nvSpPr>
        <p:spPr bwMode="auto">
          <a:xfrm>
            <a:off x="5521234" y="4365472"/>
            <a:ext cx="477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Die Förderung umfasst maximal 3.000 €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Gesamtkosten für </a:t>
            </a:r>
            <a:r>
              <a:rPr lang="de-DE" sz="1600" dirty="0" smtClean="0">
                <a:latin typeface="Arial"/>
                <a:cs typeface="Arial"/>
              </a:rPr>
              <a:t>Industriebetriebe.</a:t>
            </a:r>
            <a:endParaRPr dirty="0"/>
          </a:p>
        </p:txBody>
      </p:sp>
      <p:sp>
        <p:nvSpPr>
          <p:cNvPr id="22" name="Textfeld 21"/>
          <p:cNvSpPr/>
          <p:nvPr/>
        </p:nvSpPr>
        <p:spPr bwMode="auto">
          <a:xfrm>
            <a:off x="2495600" y="2060848"/>
            <a:ext cx="421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Industrie 4.0-Scouts helfen interessierten Unternehmen, Potenziale für den Einsatz von Industrie 4.0-Technologien bei sich zu finden und </a:t>
            </a:r>
            <a:r>
              <a:rPr lang="de-DE" sz="1600" dirty="0" smtClean="0">
                <a:latin typeface="Arial"/>
                <a:cs typeface="Arial"/>
              </a:rPr>
              <a:t>auszuschöpfen.</a:t>
            </a:r>
            <a:endParaRPr dirty="0"/>
          </a:p>
        </p:txBody>
      </p:sp>
      <p:sp>
        <p:nvSpPr>
          <p:cNvPr id="23" name="Textfeld 22"/>
          <p:cNvSpPr/>
          <p:nvPr/>
        </p:nvSpPr>
        <p:spPr bwMode="auto">
          <a:xfrm>
            <a:off x="7032104" y="2060848"/>
            <a:ext cx="269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Industriebetriebe mit bis zu 2.500 Beschäftigten mit Stammsitz in </a:t>
            </a:r>
            <a:r>
              <a:rPr lang="de-DE" sz="1600" dirty="0" smtClean="0">
                <a:latin typeface="Arial"/>
                <a:cs typeface="Arial"/>
              </a:rPr>
              <a:t>Baden- Württemberg. </a:t>
            </a:r>
            <a:endParaRPr dirty="0"/>
          </a:p>
        </p:txBody>
      </p:sp>
      <p:sp>
        <p:nvSpPr>
          <p:cNvPr id="24" name="Textfeld 23"/>
          <p:cNvSpPr/>
          <p:nvPr/>
        </p:nvSpPr>
        <p:spPr bwMode="auto">
          <a:xfrm>
            <a:off x="1844015" y="4391835"/>
            <a:ext cx="4308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Bis zu 6-tägige Beratung, davon </a:t>
            </a:r>
            <a:br>
              <a:rPr lang="de-DE" sz="1600">
                <a:latin typeface="Arial"/>
                <a:cs typeface="Arial"/>
              </a:rPr>
            </a:br>
            <a:r>
              <a:rPr lang="de-DE" sz="1600">
                <a:latin typeface="Arial"/>
                <a:cs typeface="Arial"/>
              </a:rPr>
              <a:t>4 ½ Tage im Unternehmen vor Ort.</a:t>
            </a:r>
            <a:endParaRPr/>
          </a:p>
        </p:txBody>
      </p:sp>
      <p:sp>
        <p:nvSpPr>
          <p:cNvPr id="25" name="Rechteck 8"/>
          <p:cNvSpPr/>
          <p:nvPr/>
        </p:nvSpPr>
        <p:spPr bwMode="auto">
          <a:xfrm>
            <a:off x="2495600" y="3429000"/>
            <a:ext cx="2393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u="sng">
                <a:latin typeface="Arial"/>
                <a:cs typeface="Arial"/>
                <a:hlinkClick r:id="rId2"/>
              </a:rPr>
              <a:t>Mehr Informationen </a:t>
            </a:r>
            <a:endParaRPr lang="de-DE" sz="1600" b="1">
              <a:latin typeface="Arial"/>
              <a:cs typeface="Arial"/>
            </a:endParaRPr>
          </a:p>
        </p:txBody>
      </p:sp>
      <p:pic>
        <p:nvPicPr>
          <p:cNvPr id="26" name="Grafik 28"/>
          <p:cNvPicPr>
            <a:picLocks noChangeAspect="1"/>
          </p:cNvPicPr>
          <p:nvPr/>
        </p:nvPicPr>
        <p:blipFill>
          <a:blip r:embed="rId3"/>
          <a:srcRect l="35358" t="63624" r="35579" b="24623"/>
          <a:stretch/>
        </p:blipFill>
        <p:spPr bwMode="auto">
          <a:xfrm>
            <a:off x="4968683" y="3547054"/>
            <a:ext cx="2305297" cy="52407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445AB00-3B36-41E6-9D52-5E16619D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/>
          <p:nvPr/>
        </p:nvSpPr>
        <p:spPr bwMode="auto">
          <a:xfrm>
            <a:off x="7251410" y="2214439"/>
            <a:ext cx="3181458" cy="268562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7"/>
          <p:cNvSpPr/>
          <p:nvPr/>
        </p:nvSpPr>
        <p:spPr bwMode="auto">
          <a:xfrm>
            <a:off x="4264024" y="2583392"/>
            <a:ext cx="2905160" cy="231667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6"/>
          <p:cNvSpPr/>
          <p:nvPr/>
        </p:nvSpPr>
        <p:spPr bwMode="auto">
          <a:xfrm>
            <a:off x="1166099" y="2962664"/>
            <a:ext cx="3027533" cy="1937407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Überblick: </a:t>
            </a:r>
            <a:r>
              <a:rPr lang="de-DE">
                <a:solidFill>
                  <a:schemeClr val="accent1"/>
                </a:solidFill>
              </a:rPr>
              <a:t>Die Wirtschaft zielgruppengenau bei </a:t>
            </a:r>
            <a:br>
              <a:rPr lang="de-DE">
                <a:solidFill>
                  <a:schemeClr val="accent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der Digitalisierung unterstützen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" name="Rechteck 16"/>
          <p:cNvSpPr/>
          <p:nvPr/>
        </p:nvSpPr>
        <p:spPr bwMode="auto">
          <a:xfrm>
            <a:off x="1321838" y="3089811"/>
            <a:ext cx="3338604" cy="15078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Digitallotsen</a:t>
            </a:r>
            <a:endParaRPr dirty="0"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>
                <a:latin typeface="Arial"/>
                <a:cs typeface="Arial"/>
              </a:rPr>
              <a:t>Industrie 4.0-Scouting</a:t>
            </a:r>
            <a:endParaRPr dirty="0">
              <a:latin typeface="Arial"/>
              <a:cs typeface="Arial"/>
            </a:endParaRPr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Digitalisierungsprämie</a:t>
            </a:r>
            <a:endParaRPr dirty="0"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Digitales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Innovationszentrum</a:t>
            </a:r>
            <a:r>
              <a:rPr lang="en-US" sz="1600" dirty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Rechteck 18"/>
          <p:cNvSpPr/>
          <p:nvPr/>
        </p:nvSpPr>
        <p:spPr bwMode="auto">
          <a:xfrm>
            <a:off x="7407148" y="2304999"/>
            <a:ext cx="2956050" cy="204515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Regionale</a:t>
            </a:r>
            <a:r>
              <a:rPr lang="en-US" sz="1600" dirty="0">
                <a:latin typeface="Arial"/>
                <a:cs typeface="Arial"/>
              </a:rPr>
              <a:t> Digital Hubs und </a:t>
            </a:r>
            <a:r>
              <a:rPr lang="en-US" sz="1600" dirty="0" err="1">
                <a:latin typeface="Arial"/>
                <a:cs typeface="Arial"/>
              </a:rPr>
              <a:t>de:hubs</a:t>
            </a:r>
            <a:endParaRPr dirty="0"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>
                <a:latin typeface="Arial"/>
                <a:cs typeface="Arial"/>
              </a:rPr>
              <a:t>Start-up BW, u</a:t>
            </a:r>
            <a:r>
              <a:rPr lang="en-US" sz="1600" dirty="0" smtClean="0">
                <a:latin typeface="Arial"/>
                <a:cs typeface="Arial"/>
              </a:rPr>
              <a:t>. a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dirty="0" err="1">
                <a:latin typeface="Arial"/>
                <a:cs typeface="Arial"/>
              </a:rPr>
              <a:t>mit</a:t>
            </a:r>
            <a:endParaRPr dirty="0"/>
          </a:p>
          <a:p>
            <a:pPr marL="360000" lvl="2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Arial"/>
              <a:buChar char="•"/>
              <a:defRPr/>
            </a:pPr>
            <a:r>
              <a:rPr lang="en-US" sz="1600" dirty="0">
                <a:latin typeface="Arial"/>
                <a:cs typeface="Arial"/>
              </a:rPr>
              <a:t>Start-up BW Accelerators</a:t>
            </a:r>
            <a:endParaRPr dirty="0"/>
          </a:p>
          <a:p>
            <a:pPr marL="360000" lvl="2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Arial"/>
              <a:buChar char="•"/>
              <a:defRPr/>
            </a:pPr>
            <a:r>
              <a:rPr lang="en-US" sz="1600" dirty="0">
                <a:latin typeface="Arial"/>
                <a:cs typeface="Arial"/>
              </a:rPr>
              <a:t>Start-up BW Finance</a:t>
            </a:r>
            <a:endParaRPr dirty="0"/>
          </a:p>
          <a:p>
            <a:pPr marL="4950" lvl="1" indent="-28575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Aktionsprogramm</a:t>
            </a:r>
            <a:r>
              <a:rPr lang="en-US" sz="1600" dirty="0">
                <a:latin typeface="Arial"/>
                <a:cs typeface="Arial"/>
              </a:rPr>
              <a:t> KI</a:t>
            </a:r>
            <a:endParaRPr dirty="0"/>
          </a:p>
          <a:p>
            <a:pPr marL="4950" lvl="1" indent="-28575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 dirty="0" err="1">
                <a:latin typeface="Arial"/>
                <a:cs typeface="Arial"/>
              </a:rPr>
              <a:t>Forschungsprogramm</a:t>
            </a:r>
            <a:r>
              <a:rPr lang="en-US" sz="1600" dirty="0">
                <a:latin typeface="Arial"/>
                <a:cs typeface="Arial"/>
              </a:rPr>
              <a:t> KI</a:t>
            </a:r>
            <a:endParaRPr sz="1600" dirty="0">
              <a:latin typeface="Arial"/>
              <a:cs typeface="Arial"/>
            </a:endParaRPr>
          </a:p>
          <a:p>
            <a:pPr marL="285750" indent="-285750">
              <a:lnSpc>
                <a:spcPct val="105000"/>
              </a:lnSpc>
              <a:spcAft>
                <a:spcPts val="300"/>
              </a:spcAft>
              <a:buSzPct val="120000"/>
              <a:buFont typeface="Wingdings"/>
              <a:buChar char="§"/>
              <a:defRPr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Rechteck 17"/>
          <p:cNvSpPr/>
          <p:nvPr/>
        </p:nvSpPr>
        <p:spPr bwMode="auto">
          <a:xfrm>
            <a:off x="4419762" y="2695727"/>
            <a:ext cx="2541862" cy="20487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Regionale Digital Hubs und de:hubs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Lernfabriken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Digitale Transferprojekte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Business Innovation Engineering Center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Aktionsprogramm KI </a:t>
            </a:r>
            <a:endParaRPr/>
          </a:p>
        </p:txBody>
      </p:sp>
      <p:sp>
        <p:nvSpPr>
          <p:cNvPr id="13" name="Rechteck 26"/>
          <p:cNvSpPr/>
          <p:nvPr/>
        </p:nvSpPr>
        <p:spPr bwMode="auto">
          <a:xfrm>
            <a:off x="1142191" y="2583396"/>
            <a:ext cx="3081601" cy="2856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„Digitale Neulinge“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" name="Rechteck 27"/>
          <p:cNvSpPr/>
          <p:nvPr/>
        </p:nvSpPr>
        <p:spPr bwMode="auto">
          <a:xfrm>
            <a:off x="4272578" y="2187352"/>
            <a:ext cx="2975550" cy="2780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„Digitale Mitte“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" name="Rechteck 28"/>
          <p:cNvSpPr/>
          <p:nvPr/>
        </p:nvSpPr>
        <p:spPr bwMode="auto">
          <a:xfrm>
            <a:off x="7245375" y="1817677"/>
            <a:ext cx="2760401" cy="2520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„Digitale Pioniere“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6" name="Pfeil: Fünfeck 19"/>
          <p:cNvSpPr/>
          <p:nvPr/>
        </p:nvSpPr>
        <p:spPr bwMode="auto">
          <a:xfrm>
            <a:off x="1112031" y="5053262"/>
            <a:ext cx="9320838" cy="403673"/>
          </a:xfrm>
          <a:prstGeom prst="homePlate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26"/>
          <p:cNvSpPr/>
          <p:nvPr/>
        </p:nvSpPr>
        <p:spPr bwMode="auto">
          <a:xfrm>
            <a:off x="1166099" y="5085341"/>
            <a:ext cx="3027534" cy="2856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Den Einstieg machen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18" name="Rechteck 21"/>
          <p:cNvSpPr/>
          <p:nvPr/>
        </p:nvSpPr>
        <p:spPr bwMode="auto">
          <a:xfrm>
            <a:off x="4272844" y="5095567"/>
            <a:ext cx="2896340" cy="338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Digitalisierung beschleunigen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19" name="Rechteck 22"/>
          <p:cNvSpPr/>
          <p:nvPr/>
        </p:nvSpPr>
        <p:spPr bwMode="auto">
          <a:xfrm>
            <a:off x="7245375" y="5080191"/>
            <a:ext cx="3187494" cy="338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Digitalisierung vordenken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F2FC5E-0386-4126-A666-4F24D8B9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Den Einstieg bekommen: </a:t>
            </a:r>
            <a:r>
              <a:rPr lang="de-DE">
                <a:solidFill>
                  <a:schemeClr val="accent1"/>
                </a:solidFill>
              </a:rPr>
              <a:t>Digitales Innovationszentrum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597461" y="1689597"/>
            <a:ext cx="8997073" cy="4281399"/>
            <a:chOff x="1597461" y="1619257"/>
            <a:chExt cx="8997073" cy="4281399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597461" y="1619257"/>
              <a:ext cx="5990608" cy="2290521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eine Ecke abgeschnitten 11"/>
            <p:cNvSpPr/>
            <p:nvPr/>
          </p:nvSpPr>
          <p:spPr bwMode="auto">
            <a:xfrm>
              <a:off x="7302966" y="1619259"/>
              <a:ext cx="3291568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hteck: obere Ecken, eine abgerundet, eine abgeschnitten 12"/>
            <p:cNvSpPr/>
            <p:nvPr/>
          </p:nvSpPr>
          <p:spPr bwMode="auto">
            <a:xfrm rot="10800000">
              <a:off x="1597463" y="3759957"/>
              <a:ext cx="5478583" cy="214069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hteck: obere Ecken, eine abgerundet, eine abgeschnitten 13"/>
            <p:cNvSpPr/>
            <p:nvPr/>
          </p:nvSpPr>
          <p:spPr bwMode="auto">
            <a:xfrm rot="5400000">
              <a:off x="7764941" y="3071064"/>
              <a:ext cx="2140699" cy="3518485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" name="Freihandform: Form 14"/>
            <p:cNvSpPr/>
            <p:nvPr/>
          </p:nvSpPr>
          <p:spPr bwMode="auto">
            <a:xfrm>
              <a:off x="4746437" y="3224783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2000">
                <a:latin typeface="Arial"/>
                <a:cs typeface="Arial"/>
              </a:endParaRPr>
            </a:p>
          </p:txBody>
        </p:sp>
      </p:grpSp>
      <p:sp>
        <p:nvSpPr>
          <p:cNvPr id="13" name="Textfeld 7"/>
          <p:cNvSpPr/>
          <p:nvPr/>
        </p:nvSpPr>
        <p:spPr bwMode="auto">
          <a:xfrm>
            <a:off x="7287065" y="4365472"/>
            <a:ext cx="30064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Der Zugang zu den Angeboten des DIZ ist kostenlos.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14" name="Textfeld 21"/>
          <p:cNvSpPr/>
          <p:nvPr/>
        </p:nvSpPr>
        <p:spPr bwMode="auto">
          <a:xfrm>
            <a:off x="2516190" y="1998419"/>
            <a:ext cx="480394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Als neutrale und unabhängige Anlaufstelle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begleitet das Digitale Innovationszentrum (DIZ) den baden-württembergischen Mittelstand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auf dem Weg in die digitale Souveränität.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marL="285750" lvl="2" indent="-285750">
              <a:spcAft>
                <a:spcPts val="300"/>
              </a:spcAft>
              <a:buFont typeface="Arial"/>
              <a:buChar char="•"/>
              <a:defRPr/>
            </a:pP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15" name="Grafik 9"/>
          <p:cNvPicPr>
            <a:picLocks noChangeAspect="1"/>
          </p:cNvPicPr>
          <p:nvPr/>
        </p:nvPicPr>
        <p:blipFill>
          <a:blip r:embed="rId2"/>
          <a:srcRect t="22943" b="29420"/>
          <a:stretch/>
        </p:blipFill>
        <p:spPr bwMode="auto">
          <a:xfrm>
            <a:off x="4890838" y="3429000"/>
            <a:ext cx="2426829" cy="770693"/>
          </a:xfrm>
          <a:prstGeom prst="rect">
            <a:avLst/>
          </a:prstGeom>
        </p:spPr>
      </p:pic>
      <p:sp>
        <p:nvSpPr>
          <p:cNvPr id="16" name="Textfeld 22"/>
          <p:cNvSpPr/>
          <p:nvPr/>
        </p:nvSpPr>
        <p:spPr bwMode="auto">
          <a:xfrm>
            <a:off x="7808686" y="1925244"/>
            <a:ext cx="206797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spcAft>
                <a:spcPts val="300"/>
              </a:spcAft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Kleine und mittlere Unternehmen</a:t>
            </a:r>
            <a:endParaRPr/>
          </a:p>
          <a:p>
            <a:pPr marL="285750" lvl="2" indent="-285750" algn="just">
              <a:spcAft>
                <a:spcPts val="300"/>
              </a:spcAft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Start-ups</a:t>
            </a:r>
            <a:endParaRPr/>
          </a:p>
        </p:txBody>
      </p:sp>
      <p:sp>
        <p:nvSpPr>
          <p:cNvPr id="17" name="Textfeld 23"/>
          <p:cNvSpPr/>
          <p:nvPr/>
        </p:nvSpPr>
        <p:spPr bwMode="auto">
          <a:xfrm>
            <a:off x="2473594" y="4391835"/>
            <a:ext cx="491855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Workshops zu IT-Sicherheit, Künstlicher Intelligenz, Kreativitätstechniken, Umsetzung digitaler Transformation im Unternehmen</a:t>
            </a:r>
            <a:endParaRPr/>
          </a:p>
          <a:p>
            <a:pPr marL="285750" indent="-285750">
              <a:spcAft>
                <a:spcPts val="300"/>
              </a:spcAft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Vorträge und Sensibilisierungs-Events</a:t>
            </a:r>
            <a:endParaRPr/>
          </a:p>
          <a:p>
            <a:pPr marL="285750" indent="-285750">
              <a:spcAft>
                <a:spcPts val="300"/>
              </a:spcAft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Vermittlung von Digitalisierungs-Experten</a:t>
            </a:r>
            <a:endParaRPr/>
          </a:p>
        </p:txBody>
      </p:sp>
      <p:sp>
        <p:nvSpPr>
          <p:cNvPr id="18" name="Rechteck 8"/>
          <p:cNvSpPr/>
          <p:nvPr/>
        </p:nvSpPr>
        <p:spPr bwMode="auto">
          <a:xfrm>
            <a:off x="2341638" y="3458004"/>
            <a:ext cx="2367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r">
              <a:spcAft>
                <a:spcPts val="300"/>
              </a:spcAft>
              <a:defRPr/>
            </a:pPr>
            <a:r>
              <a:rPr lang="de-DE" sz="1400" u="sng" dirty="0" smtClean="0">
                <a:latin typeface="Arial"/>
                <a:cs typeface="Arial"/>
                <a:hlinkClick r:id="rId3"/>
              </a:rPr>
              <a:t>www.diz-bw.de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smtClean="0">
                <a:latin typeface="Arial"/>
                <a:cs typeface="Arial"/>
              </a:rPr>
              <a:t>| </a:t>
            </a:r>
            <a:r>
              <a:rPr lang="de-DE" sz="1400" b="1" u="sng" dirty="0">
                <a:latin typeface="Arial"/>
                <a:cs typeface="Arial"/>
                <a:hlinkClick r:id="rId4"/>
              </a:rPr>
              <a:t>@</a:t>
            </a:r>
            <a:r>
              <a:rPr lang="de-DE" sz="1400" u="sng" dirty="0" err="1">
                <a:latin typeface="Arial"/>
                <a:cs typeface="Arial"/>
                <a:hlinkClick r:id="rId4"/>
              </a:rPr>
              <a:t>diz_bw</a:t>
            </a:r>
            <a:r>
              <a:rPr lang="de-DE" sz="1400" b="1" u="sng" dirty="0">
                <a:latin typeface="Arial"/>
                <a:cs typeface="Arial"/>
                <a:hlinkClick r:id="rId4"/>
              </a:rPr>
              <a:t> </a:t>
            </a:r>
            <a:endParaRPr lang="de-DE" sz="1600" b="1" dirty="0">
              <a:latin typeface="Arial"/>
              <a:cs typeface="Arial"/>
            </a:endParaRPr>
          </a:p>
        </p:txBody>
      </p:sp>
      <p:sp>
        <p:nvSpPr>
          <p:cNvPr id="19" name="Pfeil: Fünfeck 4"/>
          <p:cNvSpPr/>
          <p:nvPr/>
        </p:nvSpPr>
        <p:spPr bwMode="auto">
          <a:xfrm flipH="1">
            <a:off x="9775555" y="5103497"/>
            <a:ext cx="1559777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671818"/>
              <a:gd name="connsiteY0" fmla="*/ 1799 h 912214"/>
              <a:gd name="connsiteX1" fmla="*/ 735598 w 1671818"/>
              <a:gd name="connsiteY1" fmla="*/ 0 h 912214"/>
              <a:gd name="connsiteX2" fmla="*/ 1671818 w 1671818"/>
              <a:gd name="connsiteY2" fmla="*/ 912214 h 912214"/>
              <a:gd name="connsiteX3" fmla="*/ 0 w 1671818"/>
              <a:gd name="connsiteY3" fmla="*/ 908227 h 912214"/>
              <a:gd name="connsiteX4" fmla="*/ 456 w 1671818"/>
              <a:gd name="connsiteY4" fmla="*/ 1799 h 912214"/>
              <a:gd name="connsiteX0" fmla="*/ 456 w 1671818"/>
              <a:gd name="connsiteY0" fmla="*/ 1799 h 912214"/>
              <a:gd name="connsiteX1" fmla="*/ 735598 w 1671818"/>
              <a:gd name="connsiteY1" fmla="*/ 0 h 912214"/>
              <a:gd name="connsiteX2" fmla="*/ 1671818 w 1671818"/>
              <a:gd name="connsiteY2" fmla="*/ 912214 h 912214"/>
              <a:gd name="connsiteX3" fmla="*/ 0 w 1671818"/>
              <a:gd name="connsiteY3" fmla="*/ 908227 h 912214"/>
              <a:gd name="connsiteX4" fmla="*/ 456 w 1671818"/>
              <a:gd name="connsiteY4" fmla="*/ 1799 h 912214"/>
              <a:gd name="connsiteX0" fmla="*/ 456 w 1671818"/>
              <a:gd name="connsiteY0" fmla="*/ 1799 h 912214"/>
              <a:gd name="connsiteX1" fmla="*/ 776435 w 1671818"/>
              <a:gd name="connsiteY1" fmla="*/ 0 h 912214"/>
              <a:gd name="connsiteX2" fmla="*/ 1671818 w 1671818"/>
              <a:gd name="connsiteY2" fmla="*/ 912214 h 912214"/>
              <a:gd name="connsiteX3" fmla="*/ 0 w 1671818"/>
              <a:gd name="connsiteY3" fmla="*/ 908227 h 912214"/>
              <a:gd name="connsiteX4" fmla="*/ 456 w 1671818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1818" h="912214" extrusionOk="0">
                <a:moveTo>
                  <a:pt x="456" y="1799"/>
                </a:moveTo>
                <a:lnTo>
                  <a:pt x="776435" y="0"/>
                </a:lnTo>
                <a:lnTo>
                  <a:pt x="1671818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0" name="Pfeil: Fünfeck 4"/>
          <p:cNvSpPr/>
          <p:nvPr/>
        </p:nvSpPr>
        <p:spPr bwMode="auto">
          <a:xfrm>
            <a:off x="787979" y="4892168"/>
            <a:ext cx="1779010" cy="1045811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1" name="Pfeil: Fünfeck 4"/>
          <p:cNvSpPr/>
          <p:nvPr/>
        </p:nvSpPr>
        <p:spPr bwMode="auto">
          <a:xfrm flipV="1">
            <a:off x="803275" y="1718981"/>
            <a:ext cx="1873696" cy="1045811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699043"/>
              <a:gd name="connsiteY0" fmla="*/ 1799 h 908227"/>
              <a:gd name="connsiteX1" fmla="*/ 735598 w 1699043"/>
              <a:gd name="connsiteY1" fmla="*/ 0 h 908227"/>
              <a:gd name="connsiteX2" fmla="*/ 1699043 w 1699043"/>
              <a:gd name="connsiteY2" fmla="*/ 903889 h 908227"/>
              <a:gd name="connsiteX3" fmla="*/ 0 w 1699043"/>
              <a:gd name="connsiteY3" fmla="*/ 908227 h 908227"/>
              <a:gd name="connsiteX4" fmla="*/ 456 w 1699043"/>
              <a:gd name="connsiteY4" fmla="*/ 1799 h 908227"/>
              <a:gd name="connsiteX0" fmla="*/ 456 w 1673521"/>
              <a:gd name="connsiteY0" fmla="*/ 1799 h 912214"/>
              <a:gd name="connsiteX1" fmla="*/ 735598 w 1673521"/>
              <a:gd name="connsiteY1" fmla="*/ 0 h 912214"/>
              <a:gd name="connsiteX2" fmla="*/ 1673521 w 1673521"/>
              <a:gd name="connsiteY2" fmla="*/ 912214 h 912214"/>
              <a:gd name="connsiteX3" fmla="*/ 0 w 1673521"/>
              <a:gd name="connsiteY3" fmla="*/ 908227 h 912214"/>
              <a:gd name="connsiteX4" fmla="*/ 456 w 1673521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521" h="912214" extrusionOk="0">
                <a:moveTo>
                  <a:pt x="456" y="1799"/>
                </a:moveTo>
                <a:lnTo>
                  <a:pt x="735598" y="0"/>
                </a:lnTo>
                <a:lnTo>
                  <a:pt x="1673521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2" name="Pfeil: Fünfeck 4"/>
          <p:cNvSpPr/>
          <p:nvPr/>
        </p:nvSpPr>
        <p:spPr bwMode="auto">
          <a:xfrm flipH="1" flipV="1">
            <a:off x="9594957" y="1707570"/>
            <a:ext cx="1722331" cy="953158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670157"/>
              <a:gd name="connsiteY0" fmla="*/ 1799 h 912214"/>
              <a:gd name="connsiteX1" fmla="*/ 735598 w 1670157"/>
              <a:gd name="connsiteY1" fmla="*/ 0 h 912214"/>
              <a:gd name="connsiteX2" fmla="*/ 1670157 w 1670157"/>
              <a:gd name="connsiteY2" fmla="*/ 912214 h 912214"/>
              <a:gd name="connsiteX3" fmla="*/ 0 w 1670157"/>
              <a:gd name="connsiteY3" fmla="*/ 908227 h 912214"/>
              <a:gd name="connsiteX4" fmla="*/ 456 w 1670157"/>
              <a:gd name="connsiteY4" fmla="*/ 1799 h 912214"/>
              <a:gd name="connsiteX0" fmla="*/ 456 w 1616229"/>
              <a:gd name="connsiteY0" fmla="*/ 1799 h 912214"/>
              <a:gd name="connsiteX1" fmla="*/ 735598 w 1616229"/>
              <a:gd name="connsiteY1" fmla="*/ 0 h 912214"/>
              <a:gd name="connsiteX2" fmla="*/ 1616229 w 1616229"/>
              <a:gd name="connsiteY2" fmla="*/ 912214 h 912214"/>
              <a:gd name="connsiteX3" fmla="*/ 0 w 1616229"/>
              <a:gd name="connsiteY3" fmla="*/ 908227 h 912214"/>
              <a:gd name="connsiteX4" fmla="*/ 456 w 1616229"/>
              <a:gd name="connsiteY4" fmla="*/ 1799 h 912214"/>
              <a:gd name="connsiteX0" fmla="*/ 456 w 1625217"/>
              <a:gd name="connsiteY0" fmla="*/ 1799 h 908227"/>
              <a:gd name="connsiteX1" fmla="*/ 735598 w 1625217"/>
              <a:gd name="connsiteY1" fmla="*/ 0 h 908227"/>
              <a:gd name="connsiteX2" fmla="*/ 1625217 w 1625217"/>
              <a:gd name="connsiteY2" fmla="*/ 903098 h 908227"/>
              <a:gd name="connsiteX3" fmla="*/ 0 w 1625217"/>
              <a:gd name="connsiteY3" fmla="*/ 908227 h 908227"/>
              <a:gd name="connsiteX4" fmla="*/ 456 w 1625217"/>
              <a:gd name="connsiteY4" fmla="*/ 1799 h 908227"/>
              <a:gd name="connsiteX0" fmla="*/ 456 w 1625217"/>
              <a:gd name="connsiteY0" fmla="*/ 1799 h 908227"/>
              <a:gd name="connsiteX1" fmla="*/ 735598 w 1625217"/>
              <a:gd name="connsiteY1" fmla="*/ 0 h 908227"/>
              <a:gd name="connsiteX2" fmla="*/ 1625217 w 1625217"/>
              <a:gd name="connsiteY2" fmla="*/ 903098 h 908227"/>
              <a:gd name="connsiteX3" fmla="*/ 0 w 1625217"/>
              <a:gd name="connsiteY3" fmla="*/ 908227 h 908227"/>
              <a:gd name="connsiteX4" fmla="*/ 456 w 1625217"/>
              <a:gd name="connsiteY4" fmla="*/ 1799 h 908227"/>
              <a:gd name="connsiteX0" fmla="*/ 456 w 1625217"/>
              <a:gd name="connsiteY0" fmla="*/ 1799 h 912214"/>
              <a:gd name="connsiteX1" fmla="*/ 735598 w 1625217"/>
              <a:gd name="connsiteY1" fmla="*/ 0 h 912214"/>
              <a:gd name="connsiteX2" fmla="*/ 1625217 w 1625217"/>
              <a:gd name="connsiteY2" fmla="*/ 912214 h 912214"/>
              <a:gd name="connsiteX3" fmla="*/ 0 w 1625217"/>
              <a:gd name="connsiteY3" fmla="*/ 908227 h 912214"/>
              <a:gd name="connsiteX4" fmla="*/ 456 w 1625217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217" h="912214" extrusionOk="0">
                <a:moveTo>
                  <a:pt x="456" y="1799"/>
                </a:moveTo>
                <a:lnTo>
                  <a:pt x="735598" y="0"/>
                </a:lnTo>
                <a:lnTo>
                  <a:pt x="1625217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3" name="Textfeld 17"/>
          <p:cNvSpPr/>
          <p:nvPr/>
        </p:nvSpPr>
        <p:spPr bwMode="auto">
          <a:xfrm>
            <a:off x="874711" y="1737400"/>
            <a:ext cx="96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Worum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geht es?</a:t>
            </a:r>
            <a:endParaRPr/>
          </a:p>
        </p:txBody>
      </p:sp>
      <p:sp>
        <p:nvSpPr>
          <p:cNvPr id="24" name="Textfeld 18"/>
          <p:cNvSpPr/>
          <p:nvPr/>
        </p:nvSpPr>
        <p:spPr bwMode="auto">
          <a:xfrm>
            <a:off x="10032695" y="1709266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Wer wird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unterstützt?</a:t>
            </a:r>
            <a:endParaRPr/>
          </a:p>
        </p:txBody>
      </p:sp>
      <p:sp>
        <p:nvSpPr>
          <p:cNvPr id="25" name="Textfeld 20"/>
          <p:cNvSpPr/>
          <p:nvPr/>
        </p:nvSpPr>
        <p:spPr bwMode="auto">
          <a:xfrm>
            <a:off x="10096018" y="5282571"/>
            <a:ext cx="1224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Wie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gefördert?</a:t>
            </a:r>
            <a:endParaRPr/>
          </a:p>
        </p:txBody>
      </p:sp>
      <p:sp>
        <p:nvSpPr>
          <p:cNvPr id="26" name="Textfeld 5"/>
          <p:cNvSpPr/>
          <p:nvPr/>
        </p:nvSpPr>
        <p:spPr bwMode="auto">
          <a:xfrm>
            <a:off x="886075" y="5229200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Was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angeboten?</a:t>
            </a:r>
            <a:endParaRPr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D29788B-7234-41AC-8A49-5EDAFBB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beschleunigen: </a:t>
            </a:r>
            <a:r>
              <a:rPr lang="de-DE">
                <a:solidFill>
                  <a:schemeClr val="accent1"/>
                </a:solidFill>
              </a:rPr>
              <a:t>Regionale Digital Hubs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17539" y="1686187"/>
            <a:ext cx="9373068" cy="4285131"/>
            <a:chOff x="1292602" y="1573325"/>
            <a:chExt cx="9426114" cy="4285131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292602" y="1573325"/>
              <a:ext cx="3039379" cy="4285130"/>
            </a:xfrm>
            <a:prstGeom prst="snipRoundRect">
              <a:avLst>
                <a:gd name="adj1" fmla="val 0"/>
                <a:gd name="adj2" fmla="val 33731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7048342" y="2188082"/>
              <a:ext cx="4285129" cy="3055619"/>
            </a:xfrm>
            <a:prstGeom prst="snipRoundRect">
              <a:avLst>
                <a:gd name="adj1" fmla="val 0"/>
                <a:gd name="adj2" fmla="val 40342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Rechteck 26"/>
          <p:cNvSpPr/>
          <p:nvPr/>
        </p:nvSpPr>
        <p:spPr bwMode="auto">
          <a:xfrm>
            <a:off x="1559496" y="2579127"/>
            <a:ext cx="290862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Vor Ort informieren und experimentieren </a:t>
            </a:r>
            <a:r>
              <a:rPr lang="de-DE" sz="1600" dirty="0" smtClean="0">
                <a:latin typeface="Arial"/>
                <a:cs typeface="Arial"/>
              </a:rPr>
              <a:t>– </a:t>
            </a:r>
            <a:r>
              <a:rPr lang="de-DE" sz="1600" dirty="0">
                <a:latin typeface="Arial"/>
                <a:cs typeface="Arial"/>
              </a:rPr>
              <a:t>Die regionalen Digital Hubs sind </a:t>
            </a:r>
            <a:r>
              <a:rPr lang="de-DE" sz="1600" b="1" dirty="0">
                <a:latin typeface="Arial"/>
                <a:cs typeface="Arial"/>
              </a:rPr>
              <a:t>regionale Anlaufstellen für KMU </a:t>
            </a:r>
            <a:r>
              <a:rPr lang="de-DE" sz="1600" dirty="0">
                <a:latin typeface="Arial"/>
                <a:cs typeface="Arial"/>
              </a:rPr>
              <a:t>aller Branchen bei Fragen </a:t>
            </a:r>
            <a:r>
              <a:rPr lang="de-DE" sz="1600" dirty="0" smtClean="0">
                <a:latin typeface="Arial"/>
                <a:cs typeface="Arial"/>
              </a:rPr>
              <a:t>zur Digitalisierung </a:t>
            </a:r>
            <a:r>
              <a:rPr lang="de-DE" sz="1600" dirty="0">
                <a:latin typeface="Arial"/>
                <a:cs typeface="Arial"/>
              </a:rPr>
              <a:t>und bieten Experimentierräume, um gemeinsam mit Start-ups und </a:t>
            </a:r>
            <a:r>
              <a:rPr lang="de-DE" sz="1600" dirty="0" smtClean="0">
                <a:latin typeface="Arial"/>
                <a:cs typeface="Arial"/>
              </a:rPr>
              <a:t>Forschung</a:t>
            </a:r>
            <a:r>
              <a:rPr lang="de-DE" dirty="0"/>
              <a:t> </a:t>
            </a:r>
            <a:r>
              <a:rPr lang="de-DE" sz="1600" dirty="0" smtClean="0">
                <a:latin typeface="Arial"/>
                <a:cs typeface="Arial"/>
              </a:rPr>
              <a:t>die </a:t>
            </a:r>
            <a:r>
              <a:rPr lang="de-DE" sz="1600" dirty="0">
                <a:latin typeface="Arial"/>
                <a:cs typeface="Arial"/>
              </a:rPr>
              <a:t>Entwicklung neuer </a:t>
            </a:r>
            <a:r>
              <a:rPr lang="de-DE" sz="1600" dirty="0" smtClean="0">
                <a:latin typeface="Arial"/>
                <a:cs typeface="Arial"/>
              </a:rPr>
              <a:t>Geschäftsmodelle und </a:t>
            </a:r>
            <a:r>
              <a:rPr lang="de-DE" sz="1600" dirty="0">
                <a:latin typeface="Arial"/>
                <a:cs typeface="Arial"/>
              </a:rPr>
              <a:t>sonstiger digitaler Projekte voranzutreiben. </a:t>
            </a:r>
            <a:endParaRPr dirty="0"/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13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5" name="Textfeld 7"/>
          <p:cNvSpPr/>
          <p:nvPr/>
        </p:nvSpPr>
        <p:spPr bwMode="auto">
          <a:xfrm>
            <a:off x="4786320" y="5706468"/>
            <a:ext cx="274984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en-US" u="sng">
                <a:solidFill>
                  <a:srgbClr val="FF0000"/>
                </a:solidFill>
                <a:latin typeface="Arial"/>
                <a:cs typeface="Arial"/>
                <a:hlinkClick r:id="rId2"/>
              </a:rPr>
              <a:t>www.digital-hubs-bw.de</a:t>
            </a:r>
            <a:endParaRPr u="sng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lang="de-DE">
              <a:solidFill>
                <a:srgbClr val="FF0000"/>
              </a:solidFill>
            </a:endParaRPr>
          </a:p>
        </p:txBody>
      </p:sp>
      <p:pic>
        <p:nvPicPr>
          <p:cNvPr id="16" name="Grafik 16"/>
          <p:cNvPicPr>
            <a:picLocks noChangeAspect="1"/>
          </p:cNvPicPr>
          <p:nvPr/>
        </p:nvPicPr>
        <p:blipFill>
          <a:blip r:embed="rId3"/>
          <a:srcRect l="1025" t="26400" r="68590" b="20390"/>
          <a:stretch/>
        </p:blipFill>
        <p:spPr bwMode="auto">
          <a:xfrm>
            <a:off x="4446142" y="2567532"/>
            <a:ext cx="3299715" cy="2397534"/>
          </a:xfrm>
          <a:prstGeom prst="rect">
            <a:avLst/>
          </a:prstGeom>
        </p:spPr>
      </p:pic>
      <p:sp>
        <p:nvSpPr>
          <p:cNvPr id="17" name="Textfeld 24"/>
          <p:cNvSpPr/>
          <p:nvPr/>
        </p:nvSpPr>
        <p:spPr bwMode="auto">
          <a:xfrm>
            <a:off x="7819732" y="4900558"/>
            <a:ext cx="2268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Gesamtfördersumme für die regionalen</a:t>
            </a:r>
            <a:r>
              <a:rPr lang="de-DE" sz="16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600">
                <a:latin typeface="Arial"/>
                <a:cs typeface="Arial"/>
              </a:rPr>
              <a:t>Digital Hubs liegt bei 10 Mio. €.</a:t>
            </a:r>
            <a:endParaRPr/>
          </a:p>
        </p:txBody>
      </p:sp>
      <p:sp>
        <p:nvSpPr>
          <p:cNvPr id="18" name="Rechteck 18"/>
          <p:cNvSpPr/>
          <p:nvPr/>
        </p:nvSpPr>
        <p:spPr bwMode="auto">
          <a:xfrm>
            <a:off x="7839407" y="1728871"/>
            <a:ext cx="2963271" cy="3293327"/>
          </a:xfrm>
          <a:prstGeom prst="rect">
            <a:avLst/>
          </a:prstGeom>
        </p:spPr>
        <p:txBody>
          <a:bodyPr wrap="square" numCol="2" spcCol="10800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1 DIGIHUB Südbaden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2 Digital Hub </a:t>
            </a:r>
            <a:r>
              <a:rPr lang="de-DE" sz="1200" dirty="0" err="1">
                <a:latin typeface="Arial"/>
                <a:cs typeface="Arial"/>
              </a:rPr>
              <a:t>kurpfalz@bw</a:t>
            </a:r>
            <a:r>
              <a:rPr lang="de-DE" sz="1200" dirty="0"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2 Digital Hub Nordschwarzwald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3 Digital Hub Region Bruchsal HubWerk01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4 Digital Mountains St. Georgen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5 Digitalisierungs-zentrum Ostwürttemberg (</a:t>
            </a:r>
            <a:r>
              <a:rPr lang="de-DE" sz="1200" dirty="0" err="1">
                <a:latin typeface="Arial"/>
                <a:cs typeface="Arial"/>
              </a:rPr>
              <a:t>DigiZ</a:t>
            </a:r>
            <a:r>
              <a:rPr lang="de-DE" sz="1200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6 Digitalisierungs-zentrum Ulm | Alb-Donau | Biberach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7 DNS – Digital Hub Neckar-Alb und Sigmaringen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8 Heilbronn-Franken </a:t>
            </a:r>
            <a:r>
              <a:rPr lang="de-DE" sz="1200" dirty="0" err="1">
                <a:latin typeface="Arial"/>
                <a:cs typeface="Arial"/>
              </a:rPr>
              <a:t>Connected</a:t>
            </a:r>
            <a:r>
              <a:rPr lang="de-DE" sz="1200" dirty="0">
                <a:latin typeface="Arial"/>
                <a:cs typeface="Arial"/>
              </a:rPr>
              <a:t> (</a:t>
            </a:r>
            <a:r>
              <a:rPr lang="de-DE" sz="1200" dirty="0" err="1">
                <a:latin typeface="Arial"/>
                <a:cs typeface="Arial"/>
              </a:rPr>
              <a:t>hfcon</a:t>
            </a:r>
            <a:r>
              <a:rPr lang="de-DE" sz="1200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  <a:cs typeface="Arial"/>
              </a:rPr>
              <a:t>9 ZD.BB – Zentrum Digitalisierung Landkreis Böblingen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7A9252-3B16-425F-8E94-C7FE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Digitalisierung beschleunigen: </a:t>
            </a:r>
            <a:r>
              <a:rPr lang="de-DE" dirty="0" err="1">
                <a:solidFill>
                  <a:schemeClr val="accent1"/>
                </a:solidFill>
              </a:rPr>
              <a:t>de:hubs</a:t>
            </a:r>
            <a:r>
              <a:rPr lang="de-DE" dirty="0">
                <a:solidFill>
                  <a:schemeClr val="accent1"/>
                </a:solidFill>
              </a:rPr>
              <a:t> in Baden-Württemberg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17541" y="1686187"/>
            <a:ext cx="9373067" cy="4285131"/>
            <a:chOff x="1292603" y="1573325"/>
            <a:chExt cx="9426113" cy="4285131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292603" y="1573325"/>
              <a:ext cx="2908608" cy="4285130"/>
            </a:xfrm>
            <a:prstGeom prst="snipRoundRect">
              <a:avLst>
                <a:gd name="adj1" fmla="val 0"/>
                <a:gd name="adj2" fmla="val 3549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7048342" y="2188082"/>
              <a:ext cx="4285129" cy="3055619"/>
            </a:xfrm>
            <a:prstGeom prst="snipRoundRect">
              <a:avLst>
                <a:gd name="adj1" fmla="val 0"/>
                <a:gd name="adj2" fmla="val 40342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Rechteck 26"/>
          <p:cNvSpPr/>
          <p:nvPr/>
        </p:nvSpPr>
        <p:spPr bwMode="auto">
          <a:xfrm>
            <a:off x="1827683" y="2291269"/>
            <a:ext cx="232410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b="1" dirty="0">
                <a:latin typeface="Arial"/>
              </a:rPr>
              <a:t>Den Mittel</a:t>
            </a:r>
            <a:r>
              <a:rPr lang="de-DE" sz="1600" dirty="0">
                <a:latin typeface="Arial"/>
              </a:rPr>
              <a:t>stand zum jeweiligen Themen-</a:t>
            </a:r>
            <a:r>
              <a:rPr lang="de-DE" sz="1600" dirty="0" err="1">
                <a:latin typeface="Arial"/>
              </a:rPr>
              <a:t>schwerpunkt</a:t>
            </a:r>
            <a:r>
              <a:rPr lang="de-DE" sz="1600" dirty="0">
                <a:latin typeface="Arial"/>
              </a:rPr>
              <a:t> </a:t>
            </a:r>
            <a:r>
              <a:rPr lang="de-DE" sz="1600" b="1" dirty="0">
                <a:latin typeface="Arial"/>
              </a:rPr>
              <a:t>mit neuen Innovations-partnern aus Wissenschaft und Gründerszene zusammenbringen</a:t>
            </a:r>
            <a:r>
              <a:rPr lang="de-DE" sz="1600" dirty="0">
                <a:latin typeface="Arial"/>
              </a:rPr>
              <a:t>.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</a:rPr>
              <a:t>Überregionaler und internationaler Anziehungspunkt für Fachkräfte, Start-ups und Forschung.</a:t>
            </a:r>
            <a:endParaRPr dirty="0"/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Worum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geht es?</a:t>
            </a:r>
            <a:endParaRPr sz="1600" dirty="0"/>
          </a:p>
        </p:txBody>
      </p:sp>
      <p:sp>
        <p:nvSpPr>
          <p:cNvPr id="13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5" name="Textfeld 24"/>
          <p:cNvSpPr/>
          <p:nvPr/>
        </p:nvSpPr>
        <p:spPr bwMode="auto">
          <a:xfrm>
            <a:off x="7867912" y="3943633"/>
            <a:ext cx="290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Für die Förderung der drei baden-württembergischen </a:t>
            </a:r>
            <a:r>
              <a:rPr lang="de-DE" sz="1600" dirty="0" err="1">
                <a:latin typeface="Arial"/>
                <a:cs typeface="Arial"/>
              </a:rPr>
              <a:t>de:hubs</a:t>
            </a:r>
            <a:r>
              <a:rPr lang="de-DE" sz="1600" dirty="0">
                <a:latin typeface="Arial"/>
                <a:cs typeface="Arial"/>
              </a:rPr>
              <a:t> stehen Mittel in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Höhe von rund 2,2 Mio. €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zur </a:t>
            </a:r>
            <a:r>
              <a:rPr lang="de-DE" sz="1600" dirty="0" smtClean="0">
                <a:latin typeface="Arial"/>
                <a:cs typeface="Arial"/>
              </a:rPr>
              <a:t>Verfügung.</a:t>
            </a:r>
            <a:endParaRPr dirty="0"/>
          </a:p>
        </p:txBody>
      </p:sp>
      <p:sp>
        <p:nvSpPr>
          <p:cNvPr id="16" name="Rechteck 29"/>
          <p:cNvSpPr/>
          <p:nvPr/>
        </p:nvSpPr>
        <p:spPr bwMode="auto">
          <a:xfrm>
            <a:off x="7930323" y="1913365"/>
            <a:ext cx="2813369" cy="1804848"/>
          </a:xfrm>
          <a:prstGeom prst="rect">
            <a:avLst/>
          </a:prstGeom>
        </p:spPr>
        <p:txBody>
          <a:bodyPr wrap="square" numCol="1" spcCol="10800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>
                <a:latin typeface="Arial"/>
                <a:cs typeface="Arial"/>
              </a:rPr>
              <a:t>de:hub Karlsruhe | </a:t>
            </a:r>
            <a:r>
              <a:rPr lang="de-DE" sz="1600">
                <a:solidFill>
                  <a:schemeClr val="accent1"/>
                </a:solidFill>
                <a:latin typeface="Arial"/>
                <a:cs typeface="Arial"/>
              </a:rPr>
              <a:t>Artificial Intelligence</a:t>
            </a:r>
            <a:endParaRPr lang="de-DE" sz="160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>
                <a:latin typeface="Arial"/>
                <a:cs typeface="Arial"/>
              </a:rPr>
              <a:t>de:hub Mannheim &amp; Ludwigshafen | </a:t>
            </a:r>
            <a:r>
              <a:rPr lang="de-DE" sz="1600">
                <a:solidFill>
                  <a:schemeClr val="accent1"/>
                </a:solidFill>
                <a:latin typeface="Arial"/>
                <a:cs typeface="Arial"/>
              </a:rPr>
              <a:t>Digital Chemistry &amp; Digital Health</a:t>
            </a:r>
            <a:endParaRPr lang="de-DE" sz="160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>
                <a:latin typeface="Arial"/>
                <a:cs typeface="Arial"/>
              </a:rPr>
              <a:t>de:hub Stuttgart | </a:t>
            </a:r>
            <a:r>
              <a:rPr lang="de-DE" sz="1600">
                <a:solidFill>
                  <a:schemeClr val="accent1"/>
                </a:solidFill>
                <a:latin typeface="Arial"/>
                <a:cs typeface="Arial"/>
              </a:rPr>
              <a:t>Future Industries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7" name="Grafik 14"/>
          <p:cNvPicPr>
            <a:picLocks noChangeAspect="1"/>
          </p:cNvPicPr>
          <p:nvPr/>
        </p:nvPicPr>
        <p:blipFill>
          <a:blip r:embed="rId2"/>
          <a:srcRect l="25662" t="25305" r="26510" b="15265"/>
          <a:stretch/>
        </p:blipFill>
        <p:spPr bwMode="auto">
          <a:xfrm>
            <a:off x="4300979" y="3244060"/>
            <a:ext cx="3460219" cy="2417361"/>
          </a:xfrm>
          <a:prstGeom prst="rect">
            <a:avLst/>
          </a:prstGeom>
        </p:spPr>
      </p:pic>
      <p:pic>
        <p:nvPicPr>
          <p:cNvPr id="18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15263" y="1933584"/>
            <a:ext cx="1990780" cy="1115882"/>
          </a:xfrm>
          <a:prstGeom prst="rect">
            <a:avLst/>
          </a:prstGeom>
        </p:spPr>
      </p:pic>
      <p:sp>
        <p:nvSpPr>
          <p:cNvPr id="19" name="Textfeld 7"/>
          <p:cNvSpPr/>
          <p:nvPr/>
        </p:nvSpPr>
        <p:spPr bwMode="auto">
          <a:xfrm>
            <a:off x="4727848" y="5706468"/>
            <a:ext cx="274984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en-US" u="sng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www.digital-hubs-bw.de</a:t>
            </a:r>
            <a:endParaRPr u="sng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4C56DF3-C00A-4B74-B396-EA957FD0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Digitalisierung beschleunigen: </a:t>
            </a:r>
            <a:r>
              <a:rPr lang="de-DE" dirty="0">
                <a:solidFill>
                  <a:schemeClr val="accent1"/>
                </a:solidFill>
              </a:rPr>
              <a:t>Lernfabriken 4.0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17541" y="1686187"/>
            <a:ext cx="9373067" cy="4285131"/>
            <a:chOff x="1292603" y="1573325"/>
            <a:chExt cx="9426113" cy="4285131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292603" y="1573325"/>
              <a:ext cx="2908608" cy="4285130"/>
            </a:xfrm>
            <a:prstGeom prst="snipRoundRect">
              <a:avLst>
                <a:gd name="adj1" fmla="val 0"/>
                <a:gd name="adj2" fmla="val 3549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7048342" y="2188082"/>
              <a:ext cx="4285129" cy="3055619"/>
            </a:xfrm>
            <a:prstGeom prst="snipRoundRect">
              <a:avLst>
                <a:gd name="adj1" fmla="val 0"/>
                <a:gd name="adj2" fmla="val 40342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Rechteck 26"/>
          <p:cNvSpPr/>
          <p:nvPr/>
        </p:nvSpPr>
        <p:spPr bwMode="auto">
          <a:xfrm>
            <a:off x="1775459" y="2291269"/>
            <a:ext cx="2324101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Lernfabriken sind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verkettete Anlagen, in denen digital vernetzte Produktionsprozesse für die berufliche Aus- und Weiterbildung abgebildet sind. 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Eingerichtet an beruf-</a:t>
            </a:r>
            <a:r>
              <a:rPr lang="de-DE" sz="1600" dirty="0" err="1">
                <a:latin typeface="Arial"/>
                <a:cs typeface="Arial"/>
              </a:rPr>
              <a:t>lichen</a:t>
            </a:r>
            <a:r>
              <a:rPr lang="de-DE" sz="1600" dirty="0">
                <a:latin typeface="Arial"/>
                <a:cs typeface="Arial"/>
              </a:rPr>
              <a:t> Schulen dienen sie der </a:t>
            </a:r>
            <a:r>
              <a:rPr lang="de-DE" sz="1600" b="1" dirty="0">
                <a:latin typeface="Arial"/>
                <a:cs typeface="Arial"/>
              </a:rPr>
              <a:t>Vorbereitung von Fach- und Nachwuchskräften </a:t>
            </a:r>
            <a:r>
              <a:rPr lang="de-DE" sz="1600" dirty="0">
                <a:latin typeface="Arial"/>
                <a:cs typeface="Arial"/>
              </a:rPr>
              <a:t>auf die Anforderungen der Industrie </a:t>
            </a:r>
            <a:r>
              <a:rPr lang="de-DE" sz="1600" dirty="0" smtClean="0">
                <a:latin typeface="Arial"/>
                <a:cs typeface="Arial"/>
              </a:rPr>
              <a:t>4.0.</a:t>
            </a:r>
            <a:endParaRPr dirty="0"/>
          </a:p>
        </p:txBody>
      </p:sp>
      <p:sp>
        <p:nvSpPr>
          <p:cNvPr id="11" name="Rechteck 29"/>
          <p:cNvSpPr/>
          <p:nvPr/>
        </p:nvSpPr>
        <p:spPr bwMode="auto">
          <a:xfrm>
            <a:off x="7896200" y="2204864"/>
            <a:ext cx="2813369" cy="1368713"/>
          </a:xfrm>
          <a:prstGeom prst="rect">
            <a:avLst/>
          </a:prstGeom>
        </p:spPr>
        <p:txBody>
          <a:bodyPr wrap="square" numCol="1" spcCol="108000">
            <a:no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6,8 </a:t>
            </a:r>
            <a:r>
              <a:rPr lang="de-DE" sz="1600" dirty="0" smtClean="0">
                <a:latin typeface="Arial"/>
                <a:cs typeface="Arial"/>
              </a:rPr>
              <a:t>Mio. </a:t>
            </a:r>
            <a:r>
              <a:rPr lang="de-DE" sz="1600" dirty="0">
                <a:latin typeface="Arial"/>
                <a:cs typeface="Arial"/>
              </a:rPr>
              <a:t>€ </a:t>
            </a:r>
            <a:r>
              <a:rPr lang="de-DE" sz="1600" dirty="0" smtClean="0">
                <a:latin typeface="Arial"/>
                <a:cs typeface="Arial"/>
              </a:rPr>
              <a:t>wurden </a:t>
            </a:r>
            <a:r>
              <a:rPr lang="de-DE" sz="1600" dirty="0">
                <a:latin typeface="Arial"/>
                <a:cs typeface="Arial"/>
              </a:rPr>
              <a:t>für die Einrichtung der ersten 16 Lernfabriken bereitgestellt. 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Mit einer erneuten Ausschreibung fördert das Wirtschaftsministerium derzeit den Aufbau von 21 weiteren Lernfabriken mit 4,8 Mio. €.</a:t>
            </a:r>
            <a:endParaRPr dirty="0"/>
          </a:p>
        </p:txBody>
      </p:sp>
      <p:pic>
        <p:nvPicPr>
          <p:cNvPr id="12" name="Grafik 16"/>
          <p:cNvPicPr>
            <a:picLocks noChangeAspect="1"/>
          </p:cNvPicPr>
          <p:nvPr/>
        </p:nvPicPr>
        <p:blipFill>
          <a:blip r:embed="rId2"/>
          <a:srcRect l="40601" t="21736" r="24192" b="13531"/>
          <a:stretch/>
        </p:blipFill>
        <p:spPr bwMode="auto">
          <a:xfrm>
            <a:off x="4367808" y="2622894"/>
            <a:ext cx="3345196" cy="3458009"/>
          </a:xfrm>
          <a:prstGeom prst="rect">
            <a:avLst/>
          </a:prstGeom>
        </p:spPr>
      </p:pic>
      <p:pic>
        <p:nvPicPr>
          <p:cNvPr id="13" name="Picture 6" descr="G:\DATEN\DIREKTOR\IMMELNKÄMPER\5-Projekte\Lernfabrik\Bilder\Transfer_01.tif"/>
          <p:cNvPicPr>
            <a:picLocks noChangeAspect="1" noChangeArrowheads="1"/>
          </p:cNvPicPr>
          <p:nvPr/>
        </p:nvPicPr>
        <p:blipFill>
          <a:blip r:embed="rId3"/>
          <a:srcRect l="36722" b="32869"/>
          <a:stretch/>
        </p:blipFill>
        <p:spPr bwMode="auto">
          <a:xfrm>
            <a:off x="4698086" y="1940747"/>
            <a:ext cx="1993422" cy="10888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5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cxnSp>
        <p:nvCxnSpPr>
          <p:cNvPr id="16" name="Gerader Verbinder 2"/>
          <p:cNvCxnSpPr>
            <a:cxnSpLocks/>
          </p:cNvCxnSpPr>
          <p:nvPr/>
        </p:nvCxnSpPr>
        <p:spPr bwMode="auto">
          <a:xfrm flipH="1" flipV="1">
            <a:off x="5102779" y="3068960"/>
            <a:ext cx="144016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8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02F54EF-A0FA-4AF4-9B9B-16B33821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beschleunigen: </a:t>
            </a:r>
            <a:r>
              <a:rPr lang="de-DE">
                <a:solidFill>
                  <a:schemeClr val="accent1"/>
                </a:solidFill>
              </a:rPr>
              <a:t>Digitale Transferprojekte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531195" y="1686187"/>
            <a:ext cx="9818923" cy="4285132"/>
            <a:chOff x="1406900" y="1573325"/>
            <a:chExt cx="9874497" cy="4285132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406900" y="1573325"/>
              <a:ext cx="2794310" cy="4285130"/>
            </a:xfrm>
            <a:prstGeom prst="snipRoundRect">
              <a:avLst>
                <a:gd name="adj1" fmla="val 0"/>
                <a:gd name="adj2" fmla="val 3395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6596525" y="1173586"/>
              <a:ext cx="4285129" cy="5084614"/>
            </a:xfrm>
            <a:prstGeom prst="snipRoundRect">
              <a:avLst>
                <a:gd name="adj1" fmla="val 0"/>
                <a:gd name="adj2" fmla="val 41837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2" name="Rechteck 26"/>
          <p:cNvSpPr/>
          <p:nvPr/>
        </p:nvSpPr>
        <p:spPr bwMode="auto">
          <a:xfrm>
            <a:off x="1775459" y="2291269"/>
            <a:ext cx="246855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Förderung innovativer Projekte für den </a:t>
            </a:r>
            <a:r>
              <a:rPr lang="de-DE" sz="1600" b="1" dirty="0">
                <a:latin typeface="Arial"/>
                <a:cs typeface="Arial"/>
              </a:rPr>
              <a:t>Technologie- und Wissenstransfer </a:t>
            </a:r>
            <a:r>
              <a:rPr lang="de-DE" sz="1600" dirty="0">
                <a:latin typeface="Arial"/>
                <a:cs typeface="Arial"/>
              </a:rPr>
              <a:t>in Baden-Württemberg </a:t>
            </a:r>
            <a:r>
              <a:rPr lang="de-DE" sz="1600" dirty="0" smtClean="0">
                <a:latin typeface="Arial"/>
                <a:cs typeface="Arial"/>
              </a:rPr>
              <a:t>.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Nutzbarmachen vorhandener Erkenntnisse im Bereich Digitalisierung für KMU.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Insgesamt werden 14 Projekte gefördert.</a:t>
            </a:r>
            <a:endParaRPr dirty="0"/>
          </a:p>
        </p:txBody>
      </p:sp>
      <p:pic>
        <p:nvPicPr>
          <p:cNvPr id="13" name="Grafik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67697" y="3314627"/>
            <a:ext cx="1416722" cy="531270"/>
          </a:xfrm>
          <a:prstGeom prst="rect">
            <a:avLst/>
          </a:prstGeom>
        </p:spPr>
      </p:pic>
      <p:pic>
        <p:nvPicPr>
          <p:cNvPr id="14" name="Grafik 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93075" y="4478881"/>
            <a:ext cx="415469" cy="712139"/>
          </a:xfrm>
          <a:prstGeom prst="rect">
            <a:avLst/>
          </a:prstGeom>
        </p:spPr>
      </p:pic>
      <p:sp>
        <p:nvSpPr>
          <p:cNvPr id="15" name="Rechteck 4"/>
          <p:cNvSpPr/>
          <p:nvPr/>
        </p:nvSpPr>
        <p:spPr bwMode="auto">
          <a:xfrm>
            <a:off x="6515100" y="1825654"/>
            <a:ext cx="4465320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Projektbeispiele: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Biberacher Kompetenz- und Technologie-transferzentrum für die </a:t>
            </a: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Digitalisierung der Bauwirtschaft</a:t>
            </a:r>
            <a:r>
              <a:rPr lang="de-DE" sz="1600" dirty="0">
                <a:latin typeface="Arial"/>
                <a:cs typeface="Arial"/>
              </a:rPr>
              <a:t> (FF Hochschule Biberach)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marL="0" lvl="2">
              <a:spcAft>
                <a:spcPts val="3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Smart Services für Macher: </a:t>
            </a:r>
            <a:r>
              <a:rPr lang="de-DE" sz="1600" dirty="0">
                <a:latin typeface="Arial"/>
                <a:cs typeface="Arial"/>
              </a:rPr>
              <a:t>Wissen über Gestaltung von Smart Services an KMU vermitteln (</a:t>
            </a:r>
            <a:r>
              <a:rPr lang="de-DE" sz="1600" dirty="0" smtClean="0">
                <a:latin typeface="Arial"/>
                <a:cs typeface="Arial"/>
              </a:rPr>
              <a:t>u.a</a:t>
            </a:r>
            <a:r>
              <a:rPr lang="de-DE" sz="1600" dirty="0">
                <a:latin typeface="Arial"/>
                <a:cs typeface="Arial"/>
              </a:rPr>
              <a:t>. über interaktive Website mit 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cs typeface="Arial"/>
              </a:rPr>
              <a:t>Methodenbaukasten; FF Universität Stuttgart)</a:t>
            </a:r>
            <a:endParaRPr dirty="0"/>
          </a:p>
          <a:p>
            <a:pPr marL="0" lvl="2">
              <a:spcAft>
                <a:spcPts val="30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marL="0" lvl="2">
              <a:spcAft>
                <a:spcPts val="3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IT-Security-Koffer: </a:t>
            </a:r>
            <a:r>
              <a:rPr lang="de-DE" sz="1600" dirty="0">
                <a:latin typeface="Arial"/>
                <a:cs typeface="Arial"/>
              </a:rPr>
              <a:t>Transfer von IT-Sicherheitstechniken u.a. durch </a:t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mobilen Demonstrator (FF FZI) </a:t>
            </a:r>
            <a:br>
              <a:rPr lang="de-DE" sz="1600" dirty="0">
                <a:latin typeface="Arial"/>
                <a:cs typeface="Arial"/>
              </a:rPr>
            </a:b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16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35531" y="1900995"/>
            <a:ext cx="930558" cy="912471"/>
          </a:xfrm>
          <a:prstGeom prst="rect">
            <a:avLst/>
          </a:prstGeom>
        </p:spPr>
      </p:pic>
      <p:sp>
        <p:nvSpPr>
          <p:cNvPr id="17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8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DE1A75-674E-4DD2-9D44-E0A01F4F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feil: Fünfeck 4"/>
          <p:cNvSpPr/>
          <p:nvPr/>
        </p:nvSpPr>
        <p:spPr bwMode="auto">
          <a:xfrm flipH="1">
            <a:off x="9498701" y="5103497"/>
            <a:ext cx="1836632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Pfeil: Fünfeck 4"/>
          <p:cNvSpPr/>
          <p:nvPr/>
        </p:nvSpPr>
        <p:spPr bwMode="auto">
          <a:xfrm>
            <a:off x="787978" y="4899660"/>
            <a:ext cx="1940371" cy="10291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Pfeil: Fünfeck 4"/>
          <p:cNvSpPr/>
          <p:nvPr/>
        </p:nvSpPr>
        <p:spPr bwMode="auto">
          <a:xfrm flipV="1">
            <a:off x="803275" y="1721060"/>
            <a:ext cx="1940371" cy="1126466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Pfeil: Fünfeck 4"/>
          <p:cNvSpPr/>
          <p:nvPr/>
        </p:nvSpPr>
        <p:spPr bwMode="auto">
          <a:xfrm flipH="1" flipV="1">
            <a:off x="9480657" y="1713582"/>
            <a:ext cx="1836632" cy="1051208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beschleunigen: </a:t>
            </a:r>
            <a:r>
              <a:rPr lang="de-DE">
                <a:solidFill>
                  <a:schemeClr val="accent1"/>
                </a:solidFill>
              </a:rPr>
              <a:t>Business Innovation Engineering Center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1" name="Gruppieren 6"/>
          <p:cNvGrpSpPr/>
          <p:nvPr/>
        </p:nvGrpSpPr>
        <p:grpSpPr bwMode="auto">
          <a:xfrm>
            <a:off x="1597461" y="1689597"/>
            <a:ext cx="8997073" cy="4281399"/>
            <a:chOff x="1597461" y="1619257"/>
            <a:chExt cx="8997073" cy="4281399"/>
          </a:xfrm>
        </p:grpSpPr>
        <p:sp>
          <p:nvSpPr>
            <p:cNvPr id="12" name="Rechteck: obere Ecken, eine abgerundet, eine abgeschnitten 10"/>
            <p:cNvSpPr/>
            <p:nvPr/>
          </p:nvSpPr>
          <p:spPr bwMode="auto">
            <a:xfrm flipH="1">
              <a:off x="1597461" y="1619257"/>
              <a:ext cx="6718227" cy="2290521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hteck: eine Ecke abgeschnitten 11"/>
            <p:cNvSpPr/>
            <p:nvPr/>
          </p:nvSpPr>
          <p:spPr bwMode="auto">
            <a:xfrm>
              <a:off x="8237808" y="1619259"/>
              <a:ext cx="2356726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obere Ecken, eine abgerundet, eine abgeschnitten 12"/>
            <p:cNvSpPr/>
            <p:nvPr/>
          </p:nvSpPr>
          <p:spPr bwMode="auto">
            <a:xfrm rot="10800000">
              <a:off x="1597463" y="3759957"/>
              <a:ext cx="5478583" cy="214069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eck: obere Ecken, eine abgerundet, eine abgeschnitten 13"/>
            <p:cNvSpPr/>
            <p:nvPr/>
          </p:nvSpPr>
          <p:spPr bwMode="auto">
            <a:xfrm rot="5400000">
              <a:off x="7764941" y="3071064"/>
              <a:ext cx="2140699" cy="3518485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ihandform: Form 14"/>
            <p:cNvSpPr/>
            <p:nvPr/>
          </p:nvSpPr>
          <p:spPr bwMode="auto">
            <a:xfrm>
              <a:off x="4746437" y="3224783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2000">
                <a:latin typeface="Arial"/>
                <a:cs typeface="Arial"/>
              </a:endParaRPr>
            </a:p>
          </p:txBody>
        </p:sp>
      </p:grpSp>
      <p:sp>
        <p:nvSpPr>
          <p:cNvPr id="17" name="Textfeld 5"/>
          <p:cNvSpPr/>
          <p:nvPr/>
        </p:nvSpPr>
        <p:spPr bwMode="auto">
          <a:xfrm>
            <a:off x="886075" y="5262962"/>
            <a:ext cx="11272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700">
                <a:solidFill>
                  <a:schemeClr val="bg1"/>
                </a:solidFill>
              </a:rPr>
              <a:t>Was wird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gefördert?</a:t>
            </a:r>
            <a:endParaRPr sz="1700"/>
          </a:p>
        </p:txBody>
      </p:sp>
      <p:sp>
        <p:nvSpPr>
          <p:cNvPr id="18" name="Textfeld 17"/>
          <p:cNvSpPr/>
          <p:nvPr/>
        </p:nvSpPr>
        <p:spPr bwMode="auto">
          <a:xfrm>
            <a:off x="874711" y="1764105"/>
            <a:ext cx="9284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700">
                <a:solidFill>
                  <a:schemeClr val="bg1"/>
                </a:solidFill>
              </a:rPr>
              <a:t>Worum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geht es?</a:t>
            </a:r>
            <a:endParaRPr sz="1700"/>
          </a:p>
        </p:txBody>
      </p:sp>
      <p:sp>
        <p:nvSpPr>
          <p:cNvPr id="19" name="Textfeld 18"/>
          <p:cNvSpPr/>
          <p:nvPr/>
        </p:nvSpPr>
        <p:spPr bwMode="auto">
          <a:xfrm>
            <a:off x="10096814" y="1764105"/>
            <a:ext cx="12779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 sz="1700">
                <a:solidFill>
                  <a:schemeClr val="bg1"/>
                </a:solidFill>
              </a:rPr>
              <a:t>Wer wird 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unterstützt?</a:t>
            </a:r>
            <a:endParaRPr sz="1700"/>
          </a:p>
        </p:txBody>
      </p:sp>
      <p:sp>
        <p:nvSpPr>
          <p:cNvPr id="20" name="Textfeld 20"/>
          <p:cNvSpPr/>
          <p:nvPr/>
        </p:nvSpPr>
        <p:spPr bwMode="auto">
          <a:xfrm>
            <a:off x="10143339" y="5282571"/>
            <a:ext cx="11769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 sz="1700">
                <a:solidFill>
                  <a:schemeClr val="bg1"/>
                </a:solidFill>
              </a:rPr>
              <a:t>Wie wird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 gefördert?</a:t>
            </a:r>
            <a:endParaRPr sz="1700"/>
          </a:p>
        </p:txBody>
      </p:sp>
      <p:sp>
        <p:nvSpPr>
          <p:cNvPr id="21" name="Textfeld 7"/>
          <p:cNvSpPr/>
          <p:nvPr/>
        </p:nvSpPr>
        <p:spPr bwMode="auto">
          <a:xfrm>
            <a:off x="7478524" y="4293096"/>
            <a:ext cx="2937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</a:rPr>
              <a:t>Unternehmen können an der pilothaften Entwicklung von Lösungen mitwirken und Transferangebote nutzen </a:t>
            </a:r>
            <a:br>
              <a:rPr lang="de-DE" sz="1600">
                <a:latin typeface="Arial"/>
              </a:rPr>
            </a:br>
            <a:r>
              <a:rPr lang="de-DE" sz="1600">
                <a:latin typeface="Arial"/>
              </a:rPr>
              <a:t>(z. B. Coachings, Demonstratoren). </a:t>
            </a:r>
            <a:endParaRPr lang="de-DE" sz="1600"/>
          </a:p>
        </p:txBody>
      </p:sp>
      <p:sp>
        <p:nvSpPr>
          <p:cNvPr id="22" name="Textfeld 21"/>
          <p:cNvSpPr/>
          <p:nvPr/>
        </p:nvSpPr>
        <p:spPr bwMode="auto">
          <a:xfrm>
            <a:off x="2743646" y="1926500"/>
            <a:ext cx="5310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ea typeface="Times New Roman"/>
              </a:rPr>
              <a:t>Das „Business Innovation Engineering Center (BIEC)“ initiiert, fördert und begleitet den Prozess der digitalen Transformation von Unternehmen, insbesondere von kleinen und mittleren Unternehmen.</a:t>
            </a:r>
            <a:endParaRPr lang="de-DE" sz="1600">
              <a:latin typeface="Arial"/>
            </a:endParaRPr>
          </a:p>
        </p:txBody>
      </p:sp>
      <p:sp>
        <p:nvSpPr>
          <p:cNvPr id="23" name="Textfeld 23"/>
          <p:cNvSpPr/>
          <p:nvPr/>
        </p:nvSpPr>
        <p:spPr bwMode="auto">
          <a:xfrm>
            <a:off x="2327601" y="4581128"/>
            <a:ext cx="492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de-DE" sz="1600">
                <a:latin typeface="Arial"/>
                <a:ea typeface="Times New Roman"/>
              </a:rPr>
              <a:t>Unternehmen werden dabei unterstützt, neue digitale Geschäftsmodelle, digitale Produkte und Dienstleistungen sowie die dazu notwendigen Wertschöpfungssysteme zu entwickeln.</a:t>
            </a:r>
            <a:endParaRPr lang="de-DE" sz="1600">
              <a:latin typeface="Arial"/>
            </a:endParaRPr>
          </a:p>
        </p:txBody>
      </p:sp>
      <p:sp>
        <p:nvSpPr>
          <p:cNvPr id="24" name="Rechteck 8"/>
          <p:cNvSpPr/>
          <p:nvPr/>
        </p:nvSpPr>
        <p:spPr bwMode="auto">
          <a:xfrm>
            <a:off x="2040274" y="3458004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r">
              <a:spcAft>
                <a:spcPts val="300"/>
              </a:spcAft>
              <a:defRPr/>
            </a:pPr>
            <a:r>
              <a:rPr lang="de-DE" sz="1600" u="sng" dirty="0" smtClean="0">
                <a:latin typeface="Arial"/>
                <a:cs typeface="Arial"/>
                <a:hlinkClick r:id="rId2"/>
              </a:rPr>
              <a:t>www.</a:t>
            </a:r>
            <a:r>
              <a:rPr lang="de-DE" sz="1600" u="sng" dirty="0" smtClean="0">
                <a:latin typeface="Arial"/>
                <a:cs typeface="Arial"/>
                <a:hlinkClick r:id="rId2"/>
              </a:rPr>
              <a:t>biec.iao.fraunhofer.de</a:t>
            </a: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25" name="Grafik 27"/>
          <p:cNvPicPr>
            <a:picLocks noChangeAspect="1"/>
          </p:cNvPicPr>
          <p:nvPr/>
        </p:nvPicPr>
        <p:blipFill>
          <a:blip r:embed="rId3"/>
          <a:srcRect t="14169" b="25485"/>
          <a:stretch/>
        </p:blipFill>
        <p:spPr bwMode="auto">
          <a:xfrm>
            <a:off x="4995213" y="3295122"/>
            <a:ext cx="2231334" cy="1077218"/>
          </a:xfrm>
          <a:prstGeom prst="rect">
            <a:avLst/>
          </a:prstGeom>
        </p:spPr>
      </p:pic>
      <p:sp>
        <p:nvSpPr>
          <p:cNvPr id="26" name="Textfeld 28"/>
          <p:cNvSpPr/>
          <p:nvPr/>
        </p:nvSpPr>
        <p:spPr bwMode="auto">
          <a:xfrm>
            <a:off x="8391524" y="2396473"/>
            <a:ext cx="190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Unternehmen </a:t>
            </a:r>
            <a:br>
              <a:rPr lang="de-DE" sz="1600">
                <a:latin typeface="Arial"/>
                <a:cs typeface="Arial"/>
              </a:rPr>
            </a:br>
            <a:r>
              <a:rPr lang="de-DE" sz="1600">
                <a:latin typeface="Arial"/>
                <a:cs typeface="Arial"/>
              </a:rPr>
              <a:t>aller Branchen</a:t>
            </a:r>
            <a:endParaRPr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1501BD4-622A-4BF6-8BC9-F56E379F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feil: Fünfeck 4"/>
          <p:cNvSpPr/>
          <p:nvPr/>
        </p:nvSpPr>
        <p:spPr bwMode="auto">
          <a:xfrm flipH="1">
            <a:off x="9498701" y="5103497"/>
            <a:ext cx="1836632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Pfeil: Fünfeck 4"/>
          <p:cNvSpPr/>
          <p:nvPr/>
        </p:nvSpPr>
        <p:spPr bwMode="auto">
          <a:xfrm>
            <a:off x="787978" y="4899660"/>
            <a:ext cx="1940371" cy="10291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Pfeil: Fünfeck 4"/>
          <p:cNvSpPr/>
          <p:nvPr/>
        </p:nvSpPr>
        <p:spPr bwMode="auto">
          <a:xfrm flipV="1">
            <a:off x="803275" y="1721060"/>
            <a:ext cx="1940371" cy="104373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Pfeil: Fünfeck 4"/>
          <p:cNvSpPr/>
          <p:nvPr/>
        </p:nvSpPr>
        <p:spPr bwMode="auto">
          <a:xfrm flipH="1" flipV="1">
            <a:off x="9480657" y="1737399"/>
            <a:ext cx="1836632" cy="9233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vordenken: </a:t>
            </a:r>
            <a:r>
              <a:rPr lang="de-DE">
                <a:solidFill>
                  <a:schemeClr val="accent1"/>
                </a:solidFill>
              </a:rPr>
              <a:t>Innovationsfinanzierung 4.0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1" name="Gruppieren 6"/>
          <p:cNvGrpSpPr/>
          <p:nvPr/>
        </p:nvGrpSpPr>
        <p:grpSpPr bwMode="auto">
          <a:xfrm>
            <a:off x="1597461" y="1689597"/>
            <a:ext cx="8997073" cy="4281399"/>
            <a:chOff x="1597461" y="1619257"/>
            <a:chExt cx="8997073" cy="4281399"/>
          </a:xfrm>
        </p:grpSpPr>
        <p:sp>
          <p:nvSpPr>
            <p:cNvPr id="12" name="Rechteck: obere Ecken, eine abgerundet, eine abgeschnitten 10"/>
            <p:cNvSpPr/>
            <p:nvPr/>
          </p:nvSpPr>
          <p:spPr bwMode="auto">
            <a:xfrm flipH="1">
              <a:off x="1597461" y="1619257"/>
              <a:ext cx="5029762" cy="2290521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hteck: eine Ecke abgeschnitten 11"/>
            <p:cNvSpPr/>
            <p:nvPr/>
          </p:nvSpPr>
          <p:spPr bwMode="auto">
            <a:xfrm>
              <a:off x="6612124" y="1619259"/>
              <a:ext cx="3982410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obere Ecken, eine abgerundet, eine abgeschnitten 12"/>
            <p:cNvSpPr/>
            <p:nvPr/>
          </p:nvSpPr>
          <p:spPr bwMode="auto">
            <a:xfrm rot="10800000">
              <a:off x="1597463" y="3759957"/>
              <a:ext cx="5478583" cy="214069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eck: obere Ecken, eine abgerundet, eine abgeschnitten 13"/>
            <p:cNvSpPr/>
            <p:nvPr/>
          </p:nvSpPr>
          <p:spPr bwMode="auto">
            <a:xfrm rot="5400000">
              <a:off x="7764941" y="3071064"/>
              <a:ext cx="2140699" cy="3518485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ihandform: Form 14"/>
            <p:cNvSpPr/>
            <p:nvPr/>
          </p:nvSpPr>
          <p:spPr bwMode="auto">
            <a:xfrm>
              <a:off x="4746437" y="3224783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2000">
                <a:latin typeface="Arial"/>
                <a:cs typeface="Arial"/>
              </a:endParaRPr>
            </a:p>
          </p:txBody>
        </p:sp>
      </p:grpSp>
      <p:sp>
        <p:nvSpPr>
          <p:cNvPr id="17" name="Textfeld 5"/>
          <p:cNvSpPr/>
          <p:nvPr/>
        </p:nvSpPr>
        <p:spPr bwMode="auto">
          <a:xfrm>
            <a:off x="886075" y="5262962"/>
            <a:ext cx="117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Was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sp>
        <p:nvSpPr>
          <p:cNvPr id="18" name="Textfeld 17"/>
          <p:cNvSpPr/>
          <p:nvPr/>
        </p:nvSpPr>
        <p:spPr bwMode="auto">
          <a:xfrm>
            <a:off x="874711" y="1737400"/>
            <a:ext cx="96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Worum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geht es?</a:t>
            </a:r>
            <a:endParaRPr/>
          </a:p>
        </p:txBody>
      </p:sp>
      <p:sp>
        <p:nvSpPr>
          <p:cNvPr id="19" name="Textfeld 18"/>
          <p:cNvSpPr/>
          <p:nvPr/>
        </p:nvSpPr>
        <p:spPr bwMode="auto">
          <a:xfrm>
            <a:off x="10191392" y="1709266"/>
            <a:ext cx="118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Wer wird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sp>
        <p:nvSpPr>
          <p:cNvPr id="20" name="Textfeld 20"/>
          <p:cNvSpPr/>
          <p:nvPr/>
        </p:nvSpPr>
        <p:spPr bwMode="auto">
          <a:xfrm>
            <a:off x="10096018" y="5282571"/>
            <a:ext cx="1224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Wie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gefördert?</a:t>
            </a:r>
            <a:endParaRPr/>
          </a:p>
        </p:txBody>
      </p:sp>
      <p:sp>
        <p:nvSpPr>
          <p:cNvPr id="21" name="Textfeld 7"/>
          <p:cNvSpPr/>
          <p:nvPr/>
        </p:nvSpPr>
        <p:spPr bwMode="auto">
          <a:xfrm>
            <a:off x="7461229" y="3927521"/>
            <a:ext cx="276379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1600">
                <a:latin typeface="Arial"/>
                <a:cs typeface="Arial"/>
              </a:rPr>
              <a:t>Für KMU: Tilgungszuschuss von 3% bzw. 5% des Kreditbetrags für Darlehen bis 5 Mio. €</a:t>
            </a:r>
            <a:endParaRPr lang="de-DE" sz="1600"/>
          </a:p>
          <a:p>
            <a:pPr marL="0" lvl="2">
              <a:spcAft>
                <a:spcPts val="600"/>
              </a:spcAft>
              <a:defRPr/>
            </a:pPr>
            <a:r>
              <a:rPr lang="de-DE" sz="1600">
                <a:latin typeface="Arial"/>
                <a:cs typeface="Arial"/>
              </a:rPr>
              <a:t>Für größere Unternehmen: 3% des Kreditbetrags für Darlehen bis zu 25 Mio. €   </a:t>
            </a:r>
            <a:endParaRPr sz="1600"/>
          </a:p>
        </p:txBody>
      </p:sp>
      <p:sp>
        <p:nvSpPr>
          <p:cNvPr id="22" name="Textfeld 21"/>
          <p:cNvSpPr/>
          <p:nvPr/>
        </p:nvSpPr>
        <p:spPr bwMode="auto">
          <a:xfrm>
            <a:off x="2480955" y="1995081"/>
            <a:ext cx="390307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Die L-Bank stellt zinsgünstige Kredite für die Finanzierung von Digitalisierungs- und Innovationsvorhaben bereit.</a:t>
            </a:r>
            <a:endParaRPr sz="1600"/>
          </a:p>
          <a:p>
            <a:pPr marL="285750" lvl="2" indent="-285750">
              <a:spcAft>
                <a:spcPts val="300"/>
              </a:spcAft>
              <a:buFont typeface="Arial"/>
              <a:buChar char="•"/>
              <a:defRPr/>
            </a:pPr>
            <a:endParaRPr lang="de-DE" sz="1600">
              <a:latin typeface="Arial"/>
              <a:cs typeface="Arial"/>
            </a:endParaRPr>
          </a:p>
        </p:txBody>
      </p:sp>
      <p:sp>
        <p:nvSpPr>
          <p:cNvPr id="23" name="Textfeld 23"/>
          <p:cNvSpPr/>
          <p:nvPr/>
        </p:nvSpPr>
        <p:spPr bwMode="auto">
          <a:xfrm>
            <a:off x="2525486" y="4391835"/>
            <a:ext cx="4550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Finanzierung für innovative Vorhaben zur Entwicklung von neuen oder verbesserten Produkten oder Prozessen, Digitalisierungs-vorhaben oder Entwicklung und Einführung innovativer Geschäftsmodelle.</a:t>
            </a:r>
            <a:endParaRPr sz="1600"/>
          </a:p>
        </p:txBody>
      </p:sp>
      <p:sp>
        <p:nvSpPr>
          <p:cNvPr id="24" name="Rechteck 8"/>
          <p:cNvSpPr/>
          <p:nvPr/>
        </p:nvSpPr>
        <p:spPr bwMode="auto">
          <a:xfrm>
            <a:off x="2416505" y="3429000"/>
            <a:ext cx="202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r">
              <a:spcAft>
                <a:spcPts val="300"/>
              </a:spcAft>
              <a:defRPr/>
            </a:pPr>
            <a:r>
              <a:rPr lang="de-DE" sz="1600" u="sng" dirty="0">
                <a:latin typeface="Arial"/>
                <a:cs typeface="Arial"/>
                <a:hlinkClick r:id="rId2"/>
              </a:rPr>
              <a:t>Mehr Informationen</a:t>
            </a:r>
            <a:endParaRPr lang="de-DE" sz="1600" dirty="0">
              <a:latin typeface="Arial"/>
              <a:cs typeface="Arial"/>
            </a:endParaRPr>
          </a:p>
        </p:txBody>
      </p:sp>
      <p:sp>
        <p:nvSpPr>
          <p:cNvPr id="25" name="Textfeld 28"/>
          <p:cNvSpPr/>
          <p:nvPr/>
        </p:nvSpPr>
        <p:spPr bwMode="auto">
          <a:xfrm>
            <a:off x="6934792" y="1954846"/>
            <a:ext cx="33884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1600" dirty="0">
                <a:latin typeface="Arial"/>
                <a:cs typeface="Arial"/>
              </a:rPr>
              <a:t>KMU (</a:t>
            </a:r>
            <a:r>
              <a:rPr lang="de-DE" sz="1600" dirty="0">
                <a:latin typeface="Arial"/>
              </a:rPr>
              <a:t>mit max. 250 Mitarbeitern             und 50 Mio. € Umsatz oder </a:t>
            </a:r>
            <a:r>
              <a:rPr lang="de-DE" sz="1600" dirty="0" smtClean="0">
                <a:latin typeface="Arial"/>
              </a:rPr>
              <a:t>         43 </a:t>
            </a:r>
            <a:r>
              <a:rPr lang="de-DE" sz="1600" dirty="0">
                <a:latin typeface="Arial"/>
              </a:rPr>
              <a:t>Mio. € Bilanzsumme</a:t>
            </a:r>
            <a:r>
              <a:rPr lang="de-DE" sz="1600" dirty="0">
                <a:latin typeface="Arial"/>
                <a:cs typeface="Arial"/>
              </a:rPr>
              <a:t>) oder </a:t>
            </a:r>
            <a:r>
              <a:rPr lang="de-DE" sz="1600" dirty="0" smtClean="0">
                <a:latin typeface="Arial"/>
                <a:cs typeface="Arial"/>
              </a:rPr>
              <a:t>mittelständische</a:t>
            </a:r>
            <a:r>
              <a:rPr lang="de-DE" sz="1600" dirty="0" smtClean="0"/>
              <a:t> </a:t>
            </a:r>
            <a:r>
              <a:rPr lang="de-DE" sz="1600" dirty="0">
                <a:latin typeface="Arial"/>
                <a:cs typeface="Arial"/>
              </a:rPr>
              <a:t>Unternehmen (</a:t>
            </a:r>
            <a:r>
              <a:rPr lang="de-DE" sz="1600" dirty="0" err="1" smtClean="0">
                <a:latin typeface="Arial"/>
                <a:cs typeface="Arial"/>
              </a:rPr>
              <a:t>mehrheitl</a:t>
            </a:r>
            <a:r>
              <a:rPr lang="de-DE" sz="1600" dirty="0">
                <a:latin typeface="Arial"/>
                <a:cs typeface="Arial"/>
              </a:rPr>
              <a:t>. in Privatbesitz), 	              	</a:t>
            </a:r>
            <a:r>
              <a:rPr lang="de-DE" sz="1600" dirty="0" smtClean="0">
                <a:latin typeface="Arial"/>
                <a:cs typeface="Arial"/>
              </a:rPr>
              <a:t>Jahresumsatz </a:t>
            </a:r>
            <a:r>
              <a:rPr lang="de-DE" sz="1600" dirty="0">
                <a:latin typeface="Arial"/>
                <a:cs typeface="Arial"/>
              </a:rPr>
              <a:t>&lt; 500 Mio.,                        </a:t>
            </a:r>
            <a:r>
              <a:rPr lang="de-DE" sz="1600" dirty="0">
                <a:latin typeface="Arial"/>
              </a:rPr>
              <a:t>	</a:t>
            </a:r>
            <a:r>
              <a:rPr lang="de-DE" sz="1600" dirty="0" smtClean="0">
                <a:latin typeface="Arial"/>
              </a:rPr>
              <a:t>Angehörige </a:t>
            </a:r>
            <a:r>
              <a:rPr lang="de-DE" sz="1600" dirty="0">
                <a:latin typeface="Arial"/>
              </a:rPr>
              <a:t>der Freien Berufe. €	</a:t>
            </a:r>
            <a:endParaRPr sz="1600" dirty="0"/>
          </a:p>
        </p:txBody>
      </p:sp>
      <p:pic>
        <p:nvPicPr>
          <p:cNvPr id="26" name="Grafik 29"/>
          <p:cNvPicPr>
            <a:picLocks noChangeAspect="1"/>
          </p:cNvPicPr>
          <p:nvPr/>
        </p:nvPicPr>
        <p:blipFill>
          <a:blip r:embed="rId3"/>
          <a:srcRect l="21728" t="21514" r="57915" b="59092"/>
          <a:stretch/>
        </p:blipFill>
        <p:spPr bwMode="auto">
          <a:xfrm>
            <a:off x="5074209" y="3512682"/>
            <a:ext cx="2059200" cy="66211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D74843-47FE-4F60-BB88-DE6CBCD0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feil: Fünfeck 4"/>
          <p:cNvSpPr/>
          <p:nvPr/>
        </p:nvSpPr>
        <p:spPr bwMode="auto">
          <a:xfrm flipH="1">
            <a:off x="9498701" y="5103497"/>
            <a:ext cx="1836632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Pfeil: Fünfeck 4"/>
          <p:cNvSpPr/>
          <p:nvPr/>
        </p:nvSpPr>
        <p:spPr bwMode="auto">
          <a:xfrm>
            <a:off x="787978" y="4899660"/>
            <a:ext cx="1940371" cy="10291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Pfeil: Fünfeck 4"/>
          <p:cNvSpPr/>
          <p:nvPr/>
        </p:nvSpPr>
        <p:spPr bwMode="auto">
          <a:xfrm flipV="1">
            <a:off x="803275" y="1721060"/>
            <a:ext cx="1940371" cy="104373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Pfeil: Fünfeck 4"/>
          <p:cNvSpPr/>
          <p:nvPr/>
        </p:nvSpPr>
        <p:spPr bwMode="auto">
          <a:xfrm flipH="1" flipV="1">
            <a:off x="9480657" y="1737399"/>
            <a:ext cx="1836632" cy="9233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vordenken: </a:t>
            </a:r>
            <a:r>
              <a:rPr lang="de-DE">
                <a:solidFill>
                  <a:schemeClr val="accent1"/>
                </a:solidFill>
              </a:rPr>
              <a:t>Innovationsgutscheine für KMU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1" name="Gruppieren 6"/>
          <p:cNvGrpSpPr/>
          <p:nvPr/>
        </p:nvGrpSpPr>
        <p:grpSpPr bwMode="auto">
          <a:xfrm>
            <a:off x="1597461" y="1689597"/>
            <a:ext cx="8997073" cy="4281399"/>
            <a:chOff x="1597461" y="1619257"/>
            <a:chExt cx="8997073" cy="4281399"/>
          </a:xfrm>
        </p:grpSpPr>
        <p:sp>
          <p:nvSpPr>
            <p:cNvPr id="12" name="Rechteck: obere Ecken, eine abgerundet, eine abgeschnitten 10"/>
            <p:cNvSpPr/>
            <p:nvPr/>
          </p:nvSpPr>
          <p:spPr bwMode="auto">
            <a:xfrm flipH="1">
              <a:off x="1597461" y="1619257"/>
              <a:ext cx="4782701" cy="2290521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hteck: eine Ecke abgeschnitten 11"/>
            <p:cNvSpPr/>
            <p:nvPr/>
          </p:nvSpPr>
          <p:spPr bwMode="auto">
            <a:xfrm>
              <a:off x="6312024" y="1619259"/>
              <a:ext cx="4282510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obere Ecken, eine abgerundet, eine abgeschnitten 12"/>
            <p:cNvSpPr/>
            <p:nvPr/>
          </p:nvSpPr>
          <p:spPr bwMode="auto">
            <a:xfrm rot="10800000">
              <a:off x="1597463" y="3759957"/>
              <a:ext cx="5478583" cy="214069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eck: obere Ecken, eine abgerundet, eine abgeschnitten 13"/>
            <p:cNvSpPr/>
            <p:nvPr/>
          </p:nvSpPr>
          <p:spPr bwMode="auto">
            <a:xfrm rot="5400000">
              <a:off x="7764941" y="3071064"/>
              <a:ext cx="2140699" cy="3518485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ihandform: Form 14"/>
            <p:cNvSpPr/>
            <p:nvPr/>
          </p:nvSpPr>
          <p:spPr bwMode="auto">
            <a:xfrm>
              <a:off x="4746437" y="3224783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2000">
                <a:latin typeface="Arial"/>
                <a:cs typeface="Arial"/>
              </a:endParaRPr>
            </a:p>
          </p:txBody>
        </p:sp>
      </p:grpSp>
      <p:sp>
        <p:nvSpPr>
          <p:cNvPr id="17" name="Textfeld 5"/>
          <p:cNvSpPr/>
          <p:nvPr/>
        </p:nvSpPr>
        <p:spPr bwMode="auto">
          <a:xfrm>
            <a:off x="886075" y="5262962"/>
            <a:ext cx="118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Was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sp>
        <p:nvSpPr>
          <p:cNvPr id="18" name="Textfeld 20"/>
          <p:cNvSpPr/>
          <p:nvPr/>
        </p:nvSpPr>
        <p:spPr bwMode="auto">
          <a:xfrm>
            <a:off x="10084027" y="5282571"/>
            <a:ext cx="123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Wie wird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gefördert?</a:t>
            </a:r>
            <a:endParaRPr/>
          </a:p>
        </p:txBody>
      </p:sp>
      <p:sp>
        <p:nvSpPr>
          <p:cNvPr id="19" name="Textfeld 7"/>
          <p:cNvSpPr/>
          <p:nvPr/>
        </p:nvSpPr>
        <p:spPr bwMode="auto">
          <a:xfrm>
            <a:off x="7532119" y="4318666"/>
            <a:ext cx="3057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>
                <a:latin typeface="Arial"/>
              </a:rPr>
              <a:t>Zuschuss bis zu 20.000 € (deckt max. </a:t>
            </a:r>
            <a:r>
              <a:rPr lang="de-DE" sz="1600" dirty="0" smtClean="0">
                <a:latin typeface="Arial"/>
              </a:rPr>
              <a:t>50% </a:t>
            </a:r>
            <a:r>
              <a:rPr lang="de-DE" sz="1600" dirty="0">
                <a:latin typeface="Arial"/>
              </a:rPr>
              <a:t>der Ausgaben, die dem Unternehmen in Rechnung gestellt werden</a:t>
            </a:r>
            <a:r>
              <a:rPr lang="de-DE" sz="1600" dirty="0" smtClean="0">
                <a:latin typeface="Arial"/>
              </a:rPr>
              <a:t>).</a:t>
            </a:r>
            <a:endParaRPr dirty="0"/>
          </a:p>
        </p:txBody>
      </p:sp>
      <p:sp>
        <p:nvSpPr>
          <p:cNvPr id="20" name="Textfeld 21"/>
          <p:cNvSpPr/>
          <p:nvPr/>
        </p:nvSpPr>
        <p:spPr bwMode="auto">
          <a:xfrm>
            <a:off x="2567608" y="1787332"/>
            <a:ext cx="3812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Der Innovationsgutschein Hightech Digital unterstützt anspruchsvolle Forschungs- und Entwicklungsvorhaben etablierter Unternehmen, </a:t>
            </a:r>
            <a:r>
              <a:rPr lang="de-DE" sz="1600">
                <a:latin typeface="Arial"/>
              </a:rPr>
              <a:t>die die Realisierung digitaler Produkte und Dienstleistungen zum Ziel haben.</a:t>
            </a:r>
            <a:endParaRPr lang="de-DE" sz="1600">
              <a:latin typeface="Arial"/>
              <a:cs typeface="Arial"/>
            </a:endParaRPr>
          </a:p>
        </p:txBody>
      </p:sp>
      <p:sp>
        <p:nvSpPr>
          <p:cNvPr id="21" name="Textfeld 23"/>
          <p:cNvSpPr/>
          <p:nvPr/>
        </p:nvSpPr>
        <p:spPr bwMode="auto">
          <a:xfrm>
            <a:off x="2525486" y="4391835"/>
            <a:ext cx="4550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</a:rPr>
              <a:t>Gefördert wird die Inanspruchnahme umsetzungsorientierter Dienstleistungen von externen Forschungs- und Entwicklungseinrichtungen sowie Sachkosten, die im Rahmen des Prototypenbaus anfallen.</a:t>
            </a:r>
            <a:endParaRPr/>
          </a:p>
        </p:txBody>
      </p:sp>
      <p:sp>
        <p:nvSpPr>
          <p:cNvPr id="22" name="Rechteck 8"/>
          <p:cNvSpPr/>
          <p:nvPr/>
        </p:nvSpPr>
        <p:spPr bwMode="auto">
          <a:xfrm>
            <a:off x="2416505" y="3429000"/>
            <a:ext cx="202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r">
              <a:spcAft>
                <a:spcPts val="300"/>
              </a:spcAft>
              <a:defRPr/>
            </a:pPr>
            <a:r>
              <a:rPr lang="de-DE" sz="1600" u="sng">
                <a:latin typeface="Arial"/>
                <a:cs typeface="Arial"/>
                <a:hlinkClick r:id="rId2"/>
              </a:rPr>
              <a:t>Mehr Informationen</a:t>
            </a:r>
            <a:endParaRPr lang="de-DE" sz="1600">
              <a:latin typeface="Arial"/>
              <a:cs typeface="Arial"/>
            </a:endParaRPr>
          </a:p>
        </p:txBody>
      </p:sp>
      <p:sp>
        <p:nvSpPr>
          <p:cNvPr id="23" name="Textfeld 28"/>
          <p:cNvSpPr/>
          <p:nvPr/>
        </p:nvSpPr>
        <p:spPr bwMode="auto">
          <a:xfrm>
            <a:off x="6312024" y="1700808"/>
            <a:ext cx="423402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1600" dirty="0">
                <a:latin typeface="Arial"/>
              </a:rPr>
              <a:t>KMU mit max. 100 MA und bis zu                20 Mio. € Umsatz oder </a:t>
            </a:r>
            <a:r>
              <a:rPr lang="de-DE" sz="1600" dirty="0" smtClean="0">
                <a:latin typeface="Arial"/>
              </a:rPr>
              <a:t>Bilanzsumme.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dirty="0">
                <a:latin typeface="Arial"/>
              </a:rPr>
              <a:t>Unternehmen mit max. 250 Mitarbeitern             und 50 Mio. € Umsatz oder 43 Mio. € Bilanzsumme, wenn sie ihr Vorhaben mit einem Start-up </a:t>
            </a:r>
            <a:r>
              <a:rPr lang="de-DE" sz="1600" dirty="0" smtClean="0">
                <a:latin typeface="Arial"/>
              </a:rPr>
              <a:t>umsetzen. </a:t>
            </a:r>
            <a:endParaRPr dirty="0"/>
          </a:p>
        </p:txBody>
      </p:sp>
      <p:sp>
        <p:nvSpPr>
          <p:cNvPr id="24" name="Textfeld 17"/>
          <p:cNvSpPr/>
          <p:nvPr/>
        </p:nvSpPr>
        <p:spPr bwMode="auto">
          <a:xfrm>
            <a:off x="874711" y="1737400"/>
            <a:ext cx="96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Worum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geht es?</a:t>
            </a:r>
            <a:endParaRPr/>
          </a:p>
        </p:txBody>
      </p:sp>
      <p:sp>
        <p:nvSpPr>
          <p:cNvPr id="25" name="Textfeld 18"/>
          <p:cNvSpPr/>
          <p:nvPr/>
        </p:nvSpPr>
        <p:spPr bwMode="auto">
          <a:xfrm>
            <a:off x="10191392" y="1709266"/>
            <a:ext cx="118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Wer wird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gefördert?</a:t>
            </a:r>
            <a:endParaRPr/>
          </a:p>
        </p:txBody>
      </p:sp>
      <p:pic>
        <p:nvPicPr>
          <p:cNvPr id="26" name="Grafik 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33102" y="3497367"/>
            <a:ext cx="2143018" cy="66585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A57619A-BACD-47D1-A347-24EEB883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19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Inhalt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989138"/>
            <a:ext cx="10515600" cy="4187825"/>
          </a:xfrm>
        </p:spPr>
        <p:txBody>
          <a:bodyPr numCol="2">
            <a:noAutofit/>
          </a:bodyPr>
          <a:lstStyle/>
          <a:p>
            <a:pPr>
              <a:defRPr/>
            </a:pPr>
            <a:r>
              <a:rPr lang="de-DE" b="1"/>
              <a:t>Initiative Wirtschaft 4.0 im Überblick </a:t>
            </a:r>
            <a:endParaRPr lang="de-DE"/>
          </a:p>
          <a:p>
            <a:pPr>
              <a:defRPr/>
            </a:pPr>
            <a:r>
              <a:rPr lang="de-DE" b="1"/>
              <a:t>Förder- und Unterstützungsangebote </a:t>
            </a:r>
            <a:r>
              <a:rPr lang="de-DE" b="1">
                <a:solidFill>
                  <a:schemeClr val="tx1"/>
                </a:solidFill>
              </a:rPr>
              <a:t>zu Digitalisierung und Künstlicher Intelligenz </a:t>
            </a:r>
            <a:endParaRPr lang="de-DE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b="1"/>
              <a:t>Vernetzung &amp; Informationen</a:t>
            </a:r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 BADEN-WÜRTTEMBERG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FE39EF1-A98B-4FC0-9789-197D5EDC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feil: Fünfeck 4"/>
          <p:cNvSpPr/>
          <p:nvPr/>
        </p:nvSpPr>
        <p:spPr bwMode="auto">
          <a:xfrm flipH="1">
            <a:off x="9498701" y="5103497"/>
            <a:ext cx="1836632" cy="834482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Pfeil: Fünfeck 4"/>
          <p:cNvSpPr/>
          <p:nvPr/>
        </p:nvSpPr>
        <p:spPr bwMode="auto">
          <a:xfrm>
            <a:off x="787978" y="5000416"/>
            <a:ext cx="1940371" cy="92837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Pfeil: Fünfeck 4"/>
          <p:cNvSpPr/>
          <p:nvPr/>
        </p:nvSpPr>
        <p:spPr bwMode="auto">
          <a:xfrm flipV="1">
            <a:off x="803275" y="1721060"/>
            <a:ext cx="1940371" cy="1126466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Pfeil: Fünfeck 4"/>
          <p:cNvSpPr/>
          <p:nvPr/>
        </p:nvSpPr>
        <p:spPr bwMode="auto">
          <a:xfrm flipH="1" flipV="1">
            <a:off x="9480657" y="1713582"/>
            <a:ext cx="1836632" cy="1051208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456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456 w 1733073"/>
              <a:gd name="connsiteY4" fmla="*/ 0 h 910415"/>
              <a:gd name="connsiteX0" fmla="*/ 456 w 1733073"/>
              <a:gd name="connsiteY0" fmla="*/ 7620 h 918035"/>
              <a:gd name="connsiteX1" fmla="*/ 931268 w 1733073"/>
              <a:gd name="connsiteY1" fmla="*/ 0 h 918035"/>
              <a:gd name="connsiteX2" fmla="*/ 1733073 w 1733073"/>
              <a:gd name="connsiteY2" fmla="*/ 918035 h 918035"/>
              <a:gd name="connsiteX3" fmla="*/ 0 w 1733073"/>
              <a:gd name="connsiteY3" fmla="*/ 914048 h 918035"/>
              <a:gd name="connsiteX4" fmla="*/ 456 w 1733073"/>
              <a:gd name="connsiteY4" fmla="*/ 7620 h 918035"/>
              <a:gd name="connsiteX0" fmla="*/ 456 w 1733073"/>
              <a:gd name="connsiteY0" fmla="*/ 1799 h 912214"/>
              <a:gd name="connsiteX1" fmla="*/ 741979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  <a:gd name="connsiteX0" fmla="*/ 456 w 1733073"/>
              <a:gd name="connsiteY0" fmla="*/ 1799 h 912214"/>
              <a:gd name="connsiteX1" fmla="*/ 735598 w 1733073"/>
              <a:gd name="connsiteY1" fmla="*/ 0 h 912214"/>
              <a:gd name="connsiteX2" fmla="*/ 1733073 w 1733073"/>
              <a:gd name="connsiteY2" fmla="*/ 912214 h 912214"/>
              <a:gd name="connsiteX3" fmla="*/ 0 w 1733073"/>
              <a:gd name="connsiteY3" fmla="*/ 908227 h 912214"/>
              <a:gd name="connsiteX4" fmla="*/ 456 w 1733073"/>
              <a:gd name="connsiteY4" fmla="*/ 1799 h 9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073" h="912214" extrusionOk="0">
                <a:moveTo>
                  <a:pt x="456" y="1799"/>
                </a:moveTo>
                <a:lnTo>
                  <a:pt x="735598" y="0"/>
                </a:lnTo>
                <a:lnTo>
                  <a:pt x="1733073" y="912214"/>
                </a:lnTo>
                <a:lnTo>
                  <a:pt x="0" y="908227"/>
                </a:lnTo>
                <a:lnTo>
                  <a:pt x="456" y="17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86612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Digitalisierung beschleunigen: </a:t>
            </a:r>
            <a:r>
              <a:rPr lang="de-DE">
                <a:solidFill>
                  <a:schemeClr val="accent1"/>
                </a:solidFill>
              </a:rPr>
              <a:t>(virtuelles) Kompetenzzentrum Markt- und Geschäftsprozesse Smart Home &amp; Living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1" name="Gruppieren 6"/>
          <p:cNvGrpSpPr/>
          <p:nvPr/>
        </p:nvGrpSpPr>
        <p:grpSpPr bwMode="auto">
          <a:xfrm>
            <a:off x="1597456" y="1689599"/>
            <a:ext cx="8997078" cy="4281398"/>
            <a:chOff x="1597456" y="1619259"/>
            <a:chExt cx="8997078" cy="4281398"/>
          </a:xfrm>
        </p:grpSpPr>
        <p:sp>
          <p:nvSpPr>
            <p:cNvPr id="12" name="Rechteck: obere Ecken, eine abgerundet, eine abgeschnitten 10"/>
            <p:cNvSpPr/>
            <p:nvPr/>
          </p:nvSpPr>
          <p:spPr bwMode="auto">
            <a:xfrm flipH="1">
              <a:off x="1597456" y="1619259"/>
              <a:ext cx="6794065" cy="2400494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hteck: eine Ecke abgeschnitten 11"/>
            <p:cNvSpPr/>
            <p:nvPr/>
          </p:nvSpPr>
          <p:spPr bwMode="auto">
            <a:xfrm>
              <a:off x="8391524" y="1619259"/>
              <a:ext cx="2203010" cy="2140699"/>
            </a:xfrm>
            <a:prstGeom prst="snip1Rect">
              <a:avLst>
                <a:gd name="adj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obere Ecken, eine abgerundet, eine abgeschnitten 12"/>
            <p:cNvSpPr/>
            <p:nvPr/>
          </p:nvSpPr>
          <p:spPr bwMode="auto">
            <a:xfrm rot="10800000">
              <a:off x="1597460" y="3940131"/>
              <a:ext cx="2986653" cy="1960519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eck: obere Ecken, eine abgerundet, eine abgeschnitten 13"/>
            <p:cNvSpPr/>
            <p:nvPr/>
          </p:nvSpPr>
          <p:spPr bwMode="auto">
            <a:xfrm rot="5400000">
              <a:off x="6518973" y="1825098"/>
              <a:ext cx="2140699" cy="6010419"/>
            </a:xfrm>
            <a:prstGeom prst="snipRoundRect">
              <a:avLst>
                <a:gd name="adj1" fmla="val 0"/>
                <a:gd name="adj2" fmla="val 41639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ihandform: Form 14"/>
            <p:cNvSpPr/>
            <p:nvPr/>
          </p:nvSpPr>
          <p:spPr bwMode="auto">
            <a:xfrm>
              <a:off x="4297118" y="3142636"/>
              <a:ext cx="2699121" cy="1070349"/>
            </a:xfrm>
            <a:custGeom>
              <a:avLst/>
              <a:gdLst>
                <a:gd name="connsiteX0" fmla="*/ 0 w 2699121"/>
                <a:gd name="connsiteY0" fmla="*/ 178395 h 1070349"/>
                <a:gd name="connsiteX1" fmla="*/ 178395 w 2699121"/>
                <a:gd name="connsiteY1" fmla="*/ 0 h 1070349"/>
                <a:gd name="connsiteX2" fmla="*/ 2520726 w 2699121"/>
                <a:gd name="connsiteY2" fmla="*/ 0 h 1070349"/>
                <a:gd name="connsiteX3" fmla="*/ 2699121 w 2699121"/>
                <a:gd name="connsiteY3" fmla="*/ 178395 h 1070349"/>
                <a:gd name="connsiteX4" fmla="*/ 2699121 w 2699121"/>
                <a:gd name="connsiteY4" fmla="*/ 891954 h 1070349"/>
                <a:gd name="connsiteX5" fmla="*/ 2520726 w 2699121"/>
                <a:gd name="connsiteY5" fmla="*/ 1070349 h 1070349"/>
                <a:gd name="connsiteX6" fmla="*/ 178395 w 2699121"/>
                <a:gd name="connsiteY6" fmla="*/ 1070349 h 1070349"/>
                <a:gd name="connsiteX7" fmla="*/ 0 w 2699121"/>
                <a:gd name="connsiteY7" fmla="*/ 891954 h 1070349"/>
                <a:gd name="connsiteX8" fmla="*/ 0 w 2699121"/>
                <a:gd name="connsiteY8" fmla="*/ 178395 h 107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21" h="1070349" extrusionOk="0">
                  <a:moveTo>
                    <a:pt x="0" y="178395"/>
                  </a:moveTo>
                  <a:cubicBezTo>
                    <a:pt x="0" y="79870"/>
                    <a:pt x="79870" y="0"/>
                    <a:pt x="178395" y="0"/>
                  </a:cubicBezTo>
                  <a:lnTo>
                    <a:pt x="2520726" y="0"/>
                  </a:lnTo>
                  <a:cubicBezTo>
                    <a:pt x="2619251" y="0"/>
                    <a:pt x="2699121" y="79870"/>
                    <a:pt x="2699121" y="178395"/>
                  </a:cubicBezTo>
                  <a:lnTo>
                    <a:pt x="2699121" y="891954"/>
                  </a:lnTo>
                  <a:cubicBezTo>
                    <a:pt x="2699121" y="990479"/>
                    <a:pt x="2619251" y="1070349"/>
                    <a:pt x="2520726" y="1070349"/>
                  </a:cubicBezTo>
                  <a:lnTo>
                    <a:pt x="178395" y="1070349"/>
                  </a:lnTo>
                  <a:cubicBezTo>
                    <a:pt x="79870" y="1070349"/>
                    <a:pt x="0" y="990479"/>
                    <a:pt x="0" y="891954"/>
                  </a:cubicBezTo>
                  <a:lnTo>
                    <a:pt x="0" y="17839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970" tIns="97970" rIns="97970" bIns="979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 b="1">
                  <a:latin typeface="Arial"/>
                  <a:cs typeface="Arial"/>
                </a:rPr>
                <a:t>Smart Home &amp; Living</a:t>
              </a:r>
              <a:endParaRPr/>
            </a:p>
          </p:txBody>
        </p:sp>
      </p:grpSp>
      <p:sp>
        <p:nvSpPr>
          <p:cNvPr id="17" name="Textfeld 5"/>
          <p:cNvSpPr/>
          <p:nvPr/>
        </p:nvSpPr>
        <p:spPr bwMode="auto">
          <a:xfrm>
            <a:off x="886075" y="5262962"/>
            <a:ext cx="12779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700">
                <a:solidFill>
                  <a:schemeClr val="bg1"/>
                </a:solidFill>
              </a:rPr>
              <a:t>Was wird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unterstützt?</a:t>
            </a:r>
            <a:endParaRPr sz="1700"/>
          </a:p>
        </p:txBody>
      </p:sp>
      <p:sp>
        <p:nvSpPr>
          <p:cNvPr id="18" name="Textfeld 17"/>
          <p:cNvSpPr/>
          <p:nvPr/>
        </p:nvSpPr>
        <p:spPr bwMode="auto">
          <a:xfrm>
            <a:off x="874711" y="1764105"/>
            <a:ext cx="9284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700">
                <a:solidFill>
                  <a:schemeClr val="bg1"/>
                </a:solidFill>
              </a:rPr>
              <a:t>Worum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geht es?</a:t>
            </a:r>
            <a:endParaRPr sz="1700"/>
          </a:p>
        </p:txBody>
      </p:sp>
      <p:sp>
        <p:nvSpPr>
          <p:cNvPr id="19" name="Textfeld 18"/>
          <p:cNvSpPr/>
          <p:nvPr/>
        </p:nvSpPr>
        <p:spPr bwMode="auto">
          <a:xfrm>
            <a:off x="10096814" y="1764105"/>
            <a:ext cx="12779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 sz="1700">
                <a:solidFill>
                  <a:schemeClr val="bg1"/>
                </a:solidFill>
              </a:rPr>
              <a:t>Wer wird 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unterstützt?</a:t>
            </a:r>
            <a:endParaRPr sz="1700"/>
          </a:p>
        </p:txBody>
      </p:sp>
      <p:sp>
        <p:nvSpPr>
          <p:cNvPr id="20" name="Textfeld 20"/>
          <p:cNvSpPr/>
          <p:nvPr/>
        </p:nvSpPr>
        <p:spPr bwMode="auto">
          <a:xfrm>
            <a:off x="9992656" y="5282571"/>
            <a:ext cx="1327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 sz="1700">
                <a:solidFill>
                  <a:schemeClr val="bg1"/>
                </a:solidFill>
              </a:rPr>
              <a:t>Wie wird</a:t>
            </a:r>
            <a:br>
              <a:rPr lang="de-DE" sz="1700">
                <a:solidFill>
                  <a:schemeClr val="bg1"/>
                </a:solidFill>
              </a:rPr>
            </a:br>
            <a:r>
              <a:rPr lang="de-DE" sz="1700">
                <a:solidFill>
                  <a:schemeClr val="bg1"/>
                </a:solidFill>
              </a:rPr>
              <a:t> unterstützt?</a:t>
            </a:r>
            <a:endParaRPr sz="1700"/>
          </a:p>
        </p:txBody>
      </p:sp>
      <p:sp>
        <p:nvSpPr>
          <p:cNvPr id="21" name="Textfeld 7"/>
          <p:cNvSpPr/>
          <p:nvPr/>
        </p:nvSpPr>
        <p:spPr bwMode="auto">
          <a:xfrm>
            <a:off x="4583832" y="4240697"/>
            <a:ext cx="6254486" cy="155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§"/>
              <a:defRPr/>
            </a:pPr>
            <a:r>
              <a:rPr lang="de-DE" sz="1600">
                <a:latin typeface="Arial"/>
                <a:ea typeface="Arial"/>
                <a:cs typeface="Arial"/>
              </a:rPr>
              <a:t>Kommunikationsplattform zu Smart Home &amp; Living </a:t>
            </a:r>
            <a:endParaRPr sz="1600">
              <a:latin typeface="Arial"/>
              <a:ea typeface="Arial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r>
              <a:rPr lang="de-DE" sz="1600">
                <a:latin typeface="Arial"/>
                <a:ea typeface="Arial"/>
                <a:cs typeface="Arial"/>
              </a:rPr>
              <a:t>Smart-o-Mat als Beratungshilfe für Anbieter und Kunden </a:t>
            </a:r>
            <a:endParaRPr sz="1600">
              <a:latin typeface="Arial"/>
              <a:ea typeface="Arial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r>
              <a:rPr lang="de-DE" sz="1600">
                <a:latin typeface="Arial"/>
                <a:ea typeface="Arial"/>
                <a:cs typeface="Arial"/>
              </a:rPr>
              <a:t>Geschäftsmodell-Inkubator zur Generierung von Geschäftsmodellen zur Markterschließung</a:t>
            </a:r>
            <a:endParaRPr sz="1600">
              <a:latin typeface="Arial"/>
              <a:ea typeface="Arial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r>
              <a:rPr lang="de-DE" sz="1600">
                <a:latin typeface="Arial"/>
                <a:ea typeface="Arial"/>
                <a:cs typeface="Arial"/>
              </a:rPr>
              <a:t>Fachforen etc. zum Beispiel für Beschäftigte in </a:t>
            </a:r>
            <a:br>
              <a:rPr lang="de-DE" sz="1600">
                <a:latin typeface="Arial"/>
                <a:ea typeface="Arial"/>
                <a:cs typeface="Arial"/>
              </a:rPr>
            </a:br>
            <a:r>
              <a:rPr lang="de-DE" sz="1600">
                <a:latin typeface="Arial"/>
                <a:ea typeface="Arial"/>
                <a:cs typeface="Arial"/>
              </a:rPr>
              <a:t>Handwerk und Wohnungswirtschaft </a:t>
            </a:r>
            <a:endParaRPr sz="1600">
              <a:latin typeface="Arial"/>
              <a:ea typeface="Arial"/>
              <a:cs typeface="Arial"/>
            </a:endParaRPr>
          </a:p>
        </p:txBody>
      </p:sp>
      <p:sp>
        <p:nvSpPr>
          <p:cNvPr id="22" name="Textfeld 21"/>
          <p:cNvSpPr/>
          <p:nvPr/>
        </p:nvSpPr>
        <p:spPr bwMode="auto">
          <a:xfrm>
            <a:off x="2525916" y="1800328"/>
            <a:ext cx="6010599" cy="1310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>
                <a:latin typeface="Arial"/>
                <a:ea typeface="Arial"/>
                <a:cs typeface="Arial"/>
              </a:rPr>
              <a:t>Das (virtuelle) Kompetenzzentrum Markt- und Geschäftsprozesse Smart Home &amp; Living Baden-Württemberg wird relevante Marktpartner dabei unterstützen, den Markt im Themenfeld </a:t>
            </a:r>
            <a:r>
              <a:rPr lang="de-DE" sz="1600" dirty="0" smtClean="0">
                <a:latin typeface="Arial"/>
                <a:ea typeface="Arial"/>
                <a:cs typeface="Arial"/>
              </a:rPr>
              <a:t>Smart Home </a:t>
            </a:r>
            <a:r>
              <a:rPr lang="de-DE" sz="1600" dirty="0">
                <a:latin typeface="Arial"/>
                <a:ea typeface="Arial"/>
                <a:cs typeface="Arial"/>
              </a:rPr>
              <a:t>&amp; Living in Baden-Württemberg auf Angebots- und Nachfrageseite zu erschließen. 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23" name="Textfeld 23"/>
          <p:cNvSpPr/>
          <p:nvPr/>
        </p:nvSpPr>
        <p:spPr bwMode="auto">
          <a:xfrm>
            <a:off x="2127355" y="4218203"/>
            <a:ext cx="2213400" cy="106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ea typeface="Arial"/>
                <a:cs typeface="Arial"/>
              </a:rPr>
              <a:t>Information, </a:t>
            </a:r>
            <a:r>
              <a:rPr lang="de-DE" sz="1600" dirty="0" smtClean="0">
                <a:latin typeface="Arial"/>
                <a:ea typeface="Arial"/>
                <a:cs typeface="Arial"/>
              </a:rPr>
              <a:t>Sensibilisierung </a:t>
            </a:r>
            <a:r>
              <a:rPr lang="de-DE" sz="1600" dirty="0">
                <a:latin typeface="Arial"/>
                <a:ea typeface="Arial"/>
                <a:cs typeface="Arial"/>
              </a:rPr>
              <a:t>und Koordinierung regionaler </a:t>
            </a:r>
            <a:r>
              <a:rPr lang="de-DE" sz="1600" dirty="0" smtClean="0">
                <a:latin typeface="Arial"/>
                <a:ea typeface="Arial"/>
                <a:cs typeface="Arial"/>
              </a:rPr>
              <a:t>Aktivitäten.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24" name="Textfeld 28"/>
          <p:cNvSpPr/>
          <p:nvPr/>
        </p:nvSpPr>
        <p:spPr bwMode="auto">
          <a:xfrm>
            <a:off x="8357918" y="1938150"/>
            <a:ext cx="2203116" cy="155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300"/>
              </a:spcAft>
              <a:defRPr/>
            </a:pPr>
            <a:r>
              <a:rPr lang="de-DE" sz="1600" dirty="0">
                <a:latin typeface="Arial"/>
                <a:ea typeface="Arial"/>
                <a:cs typeface="Arial"/>
              </a:rPr>
              <a:t>Insbesondere Handwerk, Wohnungs- und Sozialwirtschaft, Architekten, Planer und </a:t>
            </a:r>
            <a:r>
              <a:rPr lang="de-DE" sz="1600" dirty="0" smtClean="0">
                <a:latin typeface="Arial"/>
                <a:ea typeface="Arial"/>
                <a:cs typeface="Arial"/>
              </a:rPr>
              <a:t>Endverbraucher. 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84D65B3-B442-413E-9202-D1E87985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57437" y="2967534"/>
            <a:ext cx="11059260" cy="1325563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made in BW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: obere Ecken, eine abgerundet, eine abgeschnitten 10"/>
          <p:cNvSpPr/>
          <p:nvPr/>
        </p:nvSpPr>
        <p:spPr bwMode="auto">
          <a:xfrm flipH="1">
            <a:off x="1417538" y="1686187"/>
            <a:ext cx="9895245" cy="4119077"/>
          </a:xfrm>
          <a:prstGeom prst="snipRoundRect">
            <a:avLst>
              <a:gd name="adj1" fmla="val 0"/>
              <a:gd name="adj2" fmla="val 26913"/>
            </a:avLst>
          </a:prstGeom>
          <a:solidFill>
            <a:schemeClr val="accent3">
              <a:lumMod val="90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5" tIns="85344" rIns="85344" bIns="62051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/>
              <a:t>Vorreiterregion für </a:t>
            </a:r>
            <a:r>
              <a:rPr lang="de-DE">
                <a:solidFill>
                  <a:schemeClr val="accent1"/>
                </a:solidFill>
              </a:rPr>
              <a:t>Künstliche Intelligenz</a:t>
            </a:r>
            <a:endParaRPr/>
          </a:p>
        </p:txBody>
      </p:sp>
      <p:sp>
        <p:nvSpPr>
          <p:cNvPr id="8" name="Rechteck 4"/>
          <p:cNvSpPr/>
          <p:nvPr/>
        </p:nvSpPr>
        <p:spPr bwMode="auto">
          <a:xfrm>
            <a:off x="4511041" y="2708275"/>
            <a:ext cx="596537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spcAft>
                <a:spcPts val="600"/>
              </a:spcAft>
              <a:buFont typeface="Wingdings"/>
              <a:buChar char="§"/>
              <a:defRPr/>
            </a:pPr>
            <a:r>
              <a:rPr lang="de-DE" sz="1600" dirty="0">
                <a:latin typeface="Arial"/>
                <a:cs typeface="Arial"/>
              </a:rPr>
              <a:t>Veröffentlichung </a:t>
            </a:r>
            <a:r>
              <a:rPr lang="de-DE" sz="1600" u="sng" dirty="0">
                <a:latin typeface="Arial"/>
                <a:cs typeface="Arial"/>
                <a:hlinkClick r:id="rId2"/>
              </a:rPr>
              <a:t>KI-Strategiepapier</a:t>
            </a:r>
            <a:r>
              <a:rPr lang="de-DE" sz="1600" dirty="0">
                <a:latin typeface="Arial"/>
                <a:cs typeface="Arial"/>
              </a:rPr>
              <a:t> der Landesregierung im November 2018</a:t>
            </a:r>
            <a:endParaRPr dirty="0"/>
          </a:p>
          <a:p>
            <a:pPr marL="285750" lvl="2" indent="-285750">
              <a:spcAft>
                <a:spcPts val="600"/>
              </a:spcAft>
              <a:buFont typeface="Wingdings"/>
              <a:buChar char="§"/>
              <a:defRPr/>
            </a:pPr>
            <a:r>
              <a:rPr lang="de-DE" sz="1600" u="sng" dirty="0">
                <a:latin typeface="Arial"/>
                <a:hlinkClick r:id="rId3"/>
              </a:rPr>
              <a:t>Ein Maßnahmenpaket</a:t>
            </a:r>
            <a:r>
              <a:rPr lang="de-DE" sz="1600" dirty="0">
                <a:latin typeface="Arial"/>
              </a:rPr>
              <a:t> der Landesregierung mit </a:t>
            </a:r>
            <a:r>
              <a:rPr lang="de-DE" sz="1600" dirty="0">
                <a:latin typeface="Arial"/>
                <a:cs typeface="Arial"/>
              </a:rPr>
              <a:t>Volumen von 20 Mio. € zur Stärkung des KI-Standorts BW wird im März 2019 beschlossen.</a:t>
            </a:r>
            <a:r>
              <a:rPr lang="de-DE" dirty="0"/>
              <a:t> </a:t>
            </a:r>
            <a:r>
              <a:rPr lang="de-DE" sz="1600" dirty="0">
                <a:latin typeface="Arial"/>
                <a:cs typeface="Arial"/>
              </a:rPr>
              <a:t>Die Maßnahmen des Wirtschaftsministeriums umfassen u.a.:</a:t>
            </a:r>
            <a:endParaRPr dirty="0"/>
          </a:p>
          <a:p>
            <a:pPr marL="742950" lvl="3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Arial"/>
                <a:cs typeface="Arial"/>
              </a:rPr>
              <a:t>Ein „Aktionsprogramm KI für den Mittelstand“</a:t>
            </a:r>
            <a:endParaRPr dirty="0"/>
          </a:p>
          <a:p>
            <a:pPr marL="742950" lvl="3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Arial"/>
              </a:rPr>
              <a:t>Sowie ein wirtschaftsnahes Forschungsprogramm </a:t>
            </a:r>
            <a:r>
              <a:rPr lang="de-DE" sz="1600" dirty="0">
                <a:latin typeface="Arial"/>
                <a:cs typeface="Arial"/>
              </a:rPr>
              <a:t> </a:t>
            </a:r>
            <a:endParaRPr dirty="0"/>
          </a:p>
          <a:p>
            <a:pPr marL="285750" lvl="2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latin typeface="Arial"/>
                <a:cs typeface="Arial"/>
              </a:rPr>
              <a:t>Beim </a:t>
            </a:r>
            <a:r>
              <a:rPr lang="de-DE" sz="1600" u="sng" dirty="0">
                <a:latin typeface="Arial"/>
                <a:cs typeface="Arial"/>
                <a:hlinkClick r:id="rId4"/>
              </a:rPr>
              <a:t>Digitalgipfel 2019 </a:t>
            </a:r>
            <a:r>
              <a:rPr lang="de-DE" sz="1600" dirty="0">
                <a:latin typeface="Arial"/>
                <a:cs typeface="Arial"/>
              </a:rPr>
              <a:t>war KI Schwerpunktthema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Grafik 18"/>
          <p:cNvPicPr>
            <a:picLocks noChangeAspect="1"/>
          </p:cNvPicPr>
          <p:nvPr/>
        </p:nvPicPr>
        <p:blipFill>
          <a:blip r:embed="rId5"/>
          <a:srcRect l="22071" t="10264" r="62277" b="23280"/>
          <a:stretch/>
        </p:blipFill>
        <p:spPr bwMode="auto">
          <a:xfrm>
            <a:off x="2286935" y="2457129"/>
            <a:ext cx="1934437" cy="277207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4476205" y="1921226"/>
            <a:ext cx="5895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2800" dirty="0">
                <a:solidFill>
                  <a:schemeClr val="accent1"/>
                </a:solidFill>
                <a:latin typeface="Arial"/>
                <a:cs typeface="Arial"/>
              </a:rPr>
              <a:t>KI </a:t>
            </a:r>
            <a:r>
              <a:rPr lang="de-DE" sz="2800" dirty="0" err="1">
                <a:solidFill>
                  <a:schemeClr val="accent1"/>
                </a:solidFill>
                <a:latin typeface="Arial"/>
                <a:cs typeface="Arial"/>
              </a:rPr>
              <a:t>made</a:t>
            </a:r>
            <a:r>
              <a:rPr lang="de-DE" sz="2800" dirty="0">
                <a:solidFill>
                  <a:schemeClr val="accent1"/>
                </a:solidFill>
                <a:latin typeface="Arial"/>
                <a:cs typeface="Arial"/>
              </a:rPr>
              <a:t> in Baden-Württemberg </a:t>
            </a:r>
            <a:endParaRPr dirty="0"/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116D6D-E104-4865-BFE5-225DFECD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/>
          <p:nvPr/>
        </p:nvSpPr>
        <p:spPr bwMode="auto">
          <a:xfrm>
            <a:off x="7251410" y="2214439"/>
            <a:ext cx="3181458" cy="268562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7"/>
          <p:cNvSpPr/>
          <p:nvPr/>
        </p:nvSpPr>
        <p:spPr bwMode="auto">
          <a:xfrm>
            <a:off x="4264024" y="2583392"/>
            <a:ext cx="2905160" cy="231667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6"/>
          <p:cNvSpPr/>
          <p:nvPr/>
        </p:nvSpPr>
        <p:spPr bwMode="auto">
          <a:xfrm>
            <a:off x="1166099" y="2962664"/>
            <a:ext cx="3027533" cy="1937407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Überblick: </a:t>
            </a:r>
            <a:r>
              <a:rPr lang="de-DE">
                <a:solidFill>
                  <a:schemeClr val="accent1"/>
                </a:solidFill>
              </a:rPr>
              <a:t>Die Kommerzialisierung und Know How Transfer von KI-Lösungen in BW unterstützen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" name="Rechteck 16"/>
          <p:cNvSpPr/>
          <p:nvPr/>
        </p:nvSpPr>
        <p:spPr bwMode="auto">
          <a:xfrm>
            <a:off x="1321838" y="3089811"/>
            <a:ext cx="2734626" cy="15078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Regionale KI-Labs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GB" sz="1600">
                <a:latin typeface="Arial"/>
              </a:rPr>
              <a:t>KI-Fortschrittszentrum @ Cyber Valley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</a:rPr>
              <a:t>Projekt Innovationspark KI </a:t>
            </a:r>
            <a:endParaRPr lang="de-DE" sz="1600"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endParaRPr sz="1600">
              <a:latin typeface="Arial"/>
              <a:cs typeface="Arial"/>
            </a:endParaRPr>
          </a:p>
        </p:txBody>
      </p:sp>
      <p:sp>
        <p:nvSpPr>
          <p:cNvPr id="11" name="Rechteck 18"/>
          <p:cNvSpPr/>
          <p:nvPr/>
        </p:nvSpPr>
        <p:spPr bwMode="auto">
          <a:xfrm>
            <a:off x="7407148" y="2304999"/>
            <a:ext cx="2956050" cy="204515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Innovationswettbewerb „KI für KMU“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</a:rPr>
              <a:t>Projekt Innovationspark KI 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KI-Champions 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GB" sz="1600">
                <a:latin typeface="Arial"/>
              </a:rPr>
              <a:t>Wirtschaftsnahes Forschungsprogramm</a:t>
            </a:r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</a:rPr>
              <a:t>KI-Fortschrittszentrum @ Cyber Valley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endParaRPr lang="en-GB" sz="1600">
              <a:latin typeface="Arial"/>
            </a:endParaRPr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endParaRPr lang="de-DE" sz="1600">
              <a:latin typeface="Arial"/>
              <a:cs typeface="Arial"/>
            </a:endParaRPr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endParaRPr sz="1600">
              <a:latin typeface="Arial"/>
              <a:cs typeface="Arial"/>
            </a:endParaRPr>
          </a:p>
          <a:p>
            <a:pPr marL="285750" indent="-285750">
              <a:lnSpc>
                <a:spcPct val="105000"/>
              </a:lnSpc>
              <a:spcAft>
                <a:spcPts val="300"/>
              </a:spcAft>
              <a:buSzPct val="120000"/>
              <a:buFont typeface="Wingdings"/>
              <a:buChar char="§"/>
              <a:defRPr/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12" name="Rechteck 17"/>
          <p:cNvSpPr/>
          <p:nvPr/>
        </p:nvSpPr>
        <p:spPr bwMode="auto">
          <a:xfrm>
            <a:off x="4419762" y="2695727"/>
            <a:ext cx="2541862" cy="20487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en-US" sz="1600">
                <a:latin typeface="Arial"/>
                <a:cs typeface="Arial"/>
              </a:rPr>
              <a:t>Regionale KI-Labs</a:t>
            </a:r>
            <a:endParaRPr lang="de-DE" sz="1600">
              <a:latin typeface="Arial"/>
              <a:cs typeface="Arial"/>
            </a:endParaRPr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</a:rPr>
              <a:t>Innovationswettbewerb „KI für KMU“</a:t>
            </a:r>
            <a:endParaRPr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</a:rPr>
              <a:t>Projekt Innovationspark KI </a:t>
            </a:r>
            <a:endParaRPr lang="de-DE" sz="1600"/>
          </a:p>
          <a:p>
            <a:pPr marL="183600" indent="-183600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sz="1600">
                <a:latin typeface="Arial"/>
                <a:cs typeface="Arial"/>
              </a:rPr>
              <a:t>KI-Fortschrittszentrum @ Cyber Valley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Rechteck 26"/>
          <p:cNvSpPr/>
          <p:nvPr/>
        </p:nvSpPr>
        <p:spPr bwMode="auto">
          <a:xfrm>
            <a:off x="1142191" y="2583396"/>
            <a:ext cx="3081601" cy="2856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„KI Neulinge“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" name="Rechteck 27"/>
          <p:cNvSpPr/>
          <p:nvPr/>
        </p:nvSpPr>
        <p:spPr bwMode="auto">
          <a:xfrm>
            <a:off x="4272578" y="2187352"/>
            <a:ext cx="2975550" cy="2780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„KI Fortgeschrittene“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" name="Rechteck 28"/>
          <p:cNvSpPr/>
          <p:nvPr/>
        </p:nvSpPr>
        <p:spPr bwMode="auto">
          <a:xfrm>
            <a:off x="7245375" y="1817677"/>
            <a:ext cx="2760401" cy="2520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800" b="1">
                <a:solidFill>
                  <a:schemeClr val="accent1"/>
                </a:solidFill>
                <a:latin typeface="Arial"/>
                <a:cs typeface="Arial"/>
              </a:rPr>
              <a:t>„KI Pioniere“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6" name="Pfeil: Fünfeck 19"/>
          <p:cNvSpPr/>
          <p:nvPr/>
        </p:nvSpPr>
        <p:spPr bwMode="auto">
          <a:xfrm>
            <a:off x="1124706" y="5044793"/>
            <a:ext cx="9320838" cy="403673"/>
          </a:xfrm>
          <a:prstGeom prst="homePlate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26"/>
          <p:cNvSpPr/>
          <p:nvPr/>
        </p:nvSpPr>
        <p:spPr bwMode="auto">
          <a:xfrm>
            <a:off x="1166099" y="5085341"/>
            <a:ext cx="3027534" cy="2856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Den Einstieg machen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18" name="Rechteck 21"/>
          <p:cNvSpPr/>
          <p:nvPr/>
        </p:nvSpPr>
        <p:spPr bwMode="auto">
          <a:xfrm>
            <a:off x="4046994" y="5085184"/>
            <a:ext cx="3305432" cy="338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Erste KI-Anwendungen einsetzen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19" name="Rechteck 22"/>
          <p:cNvSpPr/>
          <p:nvPr/>
        </p:nvSpPr>
        <p:spPr bwMode="auto">
          <a:xfrm>
            <a:off x="7245375" y="5080191"/>
            <a:ext cx="3187494" cy="338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E1000F"/>
              </a:buClr>
              <a:buSzPct val="120000"/>
              <a:defRPr/>
            </a:pPr>
            <a:r>
              <a:rPr lang="de-DE" sz="1600" i="1">
                <a:solidFill>
                  <a:schemeClr val="bg1"/>
                </a:solidFill>
                <a:latin typeface="Arial"/>
                <a:cs typeface="Arial"/>
              </a:rPr>
              <a:t>KI-Anwendungen vordenken</a:t>
            </a:r>
            <a:endParaRPr lang="de-DE" sz="1600" i="1">
              <a:solidFill>
                <a:schemeClr val="bg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FA4AD0-BC2A-4B41-8A17-0382EE6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KI fördern: </a:t>
            </a:r>
            <a:r>
              <a:rPr lang="de-DE">
                <a:solidFill>
                  <a:schemeClr val="accent1"/>
                </a:solidFill>
              </a:rPr>
              <a:t>Aktionsprogramm </a:t>
            </a:r>
            <a:r>
              <a:rPr lang="de-DE" i="1">
                <a:solidFill>
                  <a:schemeClr val="accent1"/>
                </a:solidFill>
              </a:rPr>
              <a:t>KI für den Mittelstand</a:t>
            </a:r>
            <a:r>
              <a:rPr lang="de-DE">
                <a:solidFill>
                  <a:schemeClr val="accent1"/>
                </a:solidFill>
              </a:rPr>
              <a:t> im Überblick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35396" y="1686187"/>
            <a:ext cx="9708854" cy="4285133"/>
            <a:chOff x="1362946" y="1573325"/>
            <a:chExt cx="9711416" cy="4285133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362946" y="1573325"/>
              <a:ext cx="2838264" cy="4285130"/>
            </a:xfrm>
            <a:prstGeom prst="snipRoundRect">
              <a:avLst>
                <a:gd name="adj1" fmla="val 0"/>
                <a:gd name="adj2" fmla="val 35490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6493008" y="1277103"/>
              <a:ext cx="4285129" cy="4877581"/>
            </a:xfrm>
            <a:prstGeom prst="snipRoundRect">
              <a:avLst>
                <a:gd name="adj1" fmla="val 0"/>
                <a:gd name="adj2" fmla="val 34393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12" name="Rechteck 26"/>
          <p:cNvSpPr/>
          <p:nvPr/>
        </p:nvSpPr>
        <p:spPr bwMode="auto">
          <a:xfrm>
            <a:off x="1793498" y="2388364"/>
            <a:ext cx="250230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Anwendung und Kommerzialisierung von KI im Mittelstand branchenübergreifend und schnell </a:t>
            </a:r>
            <a:r>
              <a:rPr lang="de-DE" sz="1600" dirty="0" smtClean="0">
                <a:latin typeface="Arial"/>
                <a:cs typeface="Arial"/>
              </a:rPr>
              <a:t>vorantreiben. </a:t>
            </a:r>
            <a:endParaRPr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  <a:cs typeface="Arial"/>
              </a:rPr>
              <a:t>Durch Leuchtturm-projekte mit </a:t>
            </a:r>
            <a:r>
              <a:rPr lang="de-DE" sz="1600" dirty="0" err="1">
                <a:latin typeface="Arial"/>
                <a:cs typeface="Arial"/>
              </a:rPr>
              <a:t>internatio-naler</a:t>
            </a:r>
            <a:r>
              <a:rPr lang="de-DE" sz="1600" dirty="0">
                <a:latin typeface="Arial"/>
                <a:cs typeface="Arial"/>
              </a:rPr>
              <a:t> Strahlkraft und Maßnahmen, um KMU flächendeckend mit den Möglichkeiten von KI vertraut </a:t>
            </a:r>
            <a:r>
              <a:rPr lang="de-DE" sz="1600" dirty="0" smtClean="0">
                <a:latin typeface="Arial"/>
                <a:cs typeface="Arial"/>
              </a:rPr>
              <a:t>machen.</a:t>
            </a:r>
            <a:endParaRPr dirty="0"/>
          </a:p>
        </p:txBody>
      </p:sp>
      <p:sp>
        <p:nvSpPr>
          <p:cNvPr id="13" name="Rechteck 4"/>
          <p:cNvSpPr/>
          <p:nvPr/>
        </p:nvSpPr>
        <p:spPr bwMode="auto">
          <a:xfrm>
            <a:off x="6515099" y="1700808"/>
            <a:ext cx="462915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endParaRPr lang="de-DE" sz="1600" b="1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Regionale KI-Labore | </a:t>
            </a:r>
            <a:r>
              <a:rPr lang="de-DE" sz="1600" dirty="0">
                <a:latin typeface="Arial"/>
                <a:cs typeface="Arial"/>
              </a:rPr>
              <a:t>Informations-, Erprobungs- und Experimentierräume für Unternehmen in der Fläche des </a:t>
            </a:r>
            <a:r>
              <a:rPr lang="de-DE" sz="1600" dirty="0" smtClean="0">
                <a:latin typeface="Arial"/>
                <a:cs typeface="Arial"/>
              </a:rPr>
              <a:t>Landes.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Innovationswettbewerb KI für KMU </a:t>
            </a:r>
            <a:r>
              <a:rPr lang="de-DE" sz="1600" dirty="0">
                <a:solidFill>
                  <a:schemeClr val="accent1"/>
                </a:solidFill>
                <a:latin typeface="Arial"/>
                <a:cs typeface="Arial"/>
              </a:rPr>
              <a:t>|</a:t>
            </a: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latin typeface="Arial"/>
                <a:cs typeface="Arial"/>
              </a:rPr>
              <a:t>Förderung von Projekten von Unternehmen und </a:t>
            </a:r>
            <a:r>
              <a:rPr lang="de-DE" sz="1600" dirty="0" smtClean="0">
                <a:latin typeface="Arial"/>
                <a:cs typeface="Arial"/>
              </a:rPr>
              <a:t>Forschungseinrichtungen.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Projekt Innovationspark KI </a:t>
            </a:r>
            <a:r>
              <a:rPr lang="de-DE" sz="1600" dirty="0">
                <a:solidFill>
                  <a:schemeClr val="accent1"/>
                </a:solidFill>
                <a:latin typeface="Arial"/>
                <a:cs typeface="Arial"/>
              </a:rPr>
              <a:t>| </a:t>
            </a:r>
            <a:r>
              <a:rPr lang="de-DE" sz="1600" dirty="0">
                <a:latin typeface="Arial"/>
                <a:cs typeface="Arial"/>
              </a:rPr>
              <a:t>Machbarkeits-studie zur Prüfung, ob wirtschaftlich tragfähige Umsetzung </a:t>
            </a:r>
            <a:r>
              <a:rPr lang="de-DE" sz="1600" dirty="0" smtClean="0">
                <a:latin typeface="Arial"/>
                <a:cs typeface="Arial"/>
              </a:rPr>
              <a:t>möglich.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„KI-Champions Baden-Württemberg“</a:t>
            </a:r>
            <a:r>
              <a:rPr lang="de-DE" sz="1600" dirty="0">
                <a:solidFill>
                  <a:schemeClr val="accent1"/>
                </a:solidFill>
                <a:latin typeface="Arial"/>
                <a:cs typeface="Arial"/>
              </a:rPr>
              <a:t> | </a:t>
            </a:r>
            <a:r>
              <a:rPr lang="de-DE" sz="1600" dirty="0">
                <a:latin typeface="Arial"/>
                <a:cs typeface="Arial"/>
              </a:rPr>
              <a:t>Auszeichnung für vorbildhafte KI-              Unternehmen und Forschungs-                       </a:t>
            </a:r>
            <a:r>
              <a:rPr lang="de-DE" sz="1600" dirty="0" err="1" smtClean="0">
                <a:latin typeface="Arial"/>
                <a:cs typeface="Arial"/>
              </a:rPr>
              <a:t>einrichtungen</a:t>
            </a:r>
            <a:r>
              <a:rPr lang="de-DE" sz="1600" dirty="0" smtClean="0">
                <a:latin typeface="Arial"/>
                <a:cs typeface="Arial"/>
              </a:rPr>
              <a:t>.</a:t>
            </a:r>
            <a:endParaRPr dirty="0"/>
          </a:p>
        </p:txBody>
      </p:sp>
      <p:pic>
        <p:nvPicPr>
          <p:cNvPr id="14" name="Grafik 5"/>
          <p:cNvPicPr>
            <a:picLocks noChangeAspect="1"/>
          </p:cNvPicPr>
          <p:nvPr/>
        </p:nvPicPr>
        <p:blipFill>
          <a:blip r:embed="rId2"/>
          <a:srcRect l="47768" t="-533" r="21887" b="533"/>
          <a:stretch/>
        </p:blipFill>
        <p:spPr bwMode="auto">
          <a:xfrm>
            <a:off x="4289679" y="1686187"/>
            <a:ext cx="1938620" cy="4259342"/>
          </a:xfrm>
          <a:prstGeom prst="rect">
            <a:avLst/>
          </a:prstGeom>
        </p:spPr>
      </p:pic>
      <p:grpSp>
        <p:nvGrpSpPr>
          <p:cNvPr id="15" name="Gruppieren 16"/>
          <p:cNvGrpSpPr/>
          <p:nvPr/>
        </p:nvGrpSpPr>
        <p:grpSpPr bwMode="auto">
          <a:xfrm>
            <a:off x="9748151" y="5035114"/>
            <a:ext cx="1601967" cy="910415"/>
            <a:chOff x="10045051" y="4692517"/>
            <a:chExt cx="1715738" cy="910415"/>
          </a:xfrm>
        </p:grpSpPr>
        <p:sp>
          <p:nvSpPr>
            <p:cNvPr id="16" name="Pfeil: Fünfeck 4"/>
            <p:cNvSpPr/>
            <p:nvPr/>
          </p:nvSpPr>
          <p:spPr bwMode="auto">
            <a:xfrm flipH="1">
              <a:off x="10045051" y="4692517"/>
              <a:ext cx="1715738" cy="910415"/>
            </a:xfrm>
            <a:custGeom>
              <a:avLst/>
              <a:gdLst>
                <a:gd name="connsiteX0" fmla="*/ 0 w 1719006"/>
                <a:gd name="connsiteY0" fmla="*/ 0 h 1820829"/>
                <a:gd name="connsiteX1" fmla="*/ 787889 w 1719006"/>
                <a:gd name="connsiteY1" fmla="*/ 0 h 1820829"/>
                <a:gd name="connsiteX2" fmla="*/ 1719006 w 1719006"/>
                <a:gd name="connsiteY2" fmla="*/ 910415 h 1820829"/>
                <a:gd name="connsiteX3" fmla="*/ 787889 w 1719006"/>
                <a:gd name="connsiteY3" fmla="*/ 1820829 h 1820829"/>
                <a:gd name="connsiteX4" fmla="*/ 0 w 1719006"/>
                <a:gd name="connsiteY4" fmla="*/ 1820829 h 1820829"/>
                <a:gd name="connsiteX5" fmla="*/ 0 w 1719006"/>
                <a:gd name="connsiteY5" fmla="*/ 0 h 1820829"/>
                <a:gd name="connsiteX0" fmla="*/ 0 w 1719006"/>
                <a:gd name="connsiteY0" fmla="*/ 0 h 1820829"/>
                <a:gd name="connsiteX1" fmla="*/ 787889 w 1719006"/>
                <a:gd name="connsiteY1" fmla="*/ 0 h 1820829"/>
                <a:gd name="connsiteX2" fmla="*/ 1719006 w 1719006"/>
                <a:gd name="connsiteY2" fmla="*/ 910415 h 1820829"/>
                <a:gd name="connsiteX3" fmla="*/ 0 w 1719006"/>
                <a:gd name="connsiteY3" fmla="*/ 1820829 h 1820829"/>
                <a:gd name="connsiteX4" fmla="*/ 0 w 1719006"/>
                <a:gd name="connsiteY4" fmla="*/ 0 h 1820829"/>
                <a:gd name="connsiteX0" fmla="*/ 14067 w 1733073"/>
                <a:gd name="connsiteY0" fmla="*/ 0 h 934564"/>
                <a:gd name="connsiteX1" fmla="*/ 801956 w 1733073"/>
                <a:gd name="connsiteY1" fmla="*/ 0 h 934564"/>
                <a:gd name="connsiteX2" fmla="*/ 1733073 w 1733073"/>
                <a:gd name="connsiteY2" fmla="*/ 910415 h 934564"/>
                <a:gd name="connsiteX3" fmla="*/ 0 w 1733073"/>
                <a:gd name="connsiteY3" fmla="*/ 934564 h 934564"/>
                <a:gd name="connsiteX4" fmla="*/ 14067 w 1733073"/>
                <a:gd name="connsiteY4" fmla="*/ 0 h 934564"/>
                <a:gd name="connsiteX0" fmla="*/ 14067 w 1733073"/>
                <a:gd name="connsiteY0" fmla="*/ 0 h 910415"/>
                <a:gd name="connsiteX1" fmla="*/ 801956 w 1733073"/>
                <a:gd name="connsiteY1" fmla="*/ 0 h 910415"/>
                <a:gd name="connsiteX2" fmla="*/ 1733073 w 1733073"/>
                <a:gd name="connsiteY2" fmla="*/ 910415 h 910415"/>
                <a:gd name="connsiteX3" fmla="*/ 0 w 1733073"/>
                <a:gd name="connsiteY3" fmla="*/ 906428 h 910415"/>
                <a:gd name="connsiteX4" fmla="*/ 14067 w 1733073"/>
                <a:gd name="connsiteY4" fmla="*/ 0 h 910415"/>
                <a:gd name="connsiteX0" fmla="*/ 0 w 1734516"/>
                <a:gd name="connsiteY0" fmla="*/ 0 h 910415"/>
                <a:gd name="connsiteX1" fmla="*/ 803399 w 1734516"/>
                <a:gd name="connsiteY1" fmla="*/ 0 h 910415"/>
                <a:gd name="connsiteX2" fmla="*/ 1734516 w 1734516"/>
                <a:gd name="connsiteY2" fmla="*/ 910415 h 910415"/>
                <a:gd name="connsiteX3" fmla="*/ 1443 w 1734516"/>
                <a:gd name="connsiteY3" fmla="*/ 906428 h 910415"/>
                <a:gd name="connsiteX4" fmla="*/ 0 w 1734516"/>
                <a:gd name="connsiteY4" fmla="*/ 0 h 910415"/>
                <a:gd name="connsiteX0" fmla="*/ 0 w 1746106"/>
                <a:gd name="connsiteY0" fmla="*/ 0 h 910415"/>
                <a:gd name="connsiteX1" fmla="*/ 803399 w 1746106"/>
                <a:gd name="connsiteY1" fmla="*/ 0 h 910415"/>
                <a:gd name="connsiteX2" fmla="*/ 1746106 w 1746106"/>
                <a:gd name="connsiteY2" fmla="*/ 910415 h 910415"/>
                <a:gd name="connsiteX3" fmla="*/ 1443 w 1746106"/>
                <a:gd name="connsiteY3" fmla="*/ 906428 h 910415"/>
                <a:gd name="connsiteX4" fmla="*/ 0 w 1746106"/>
                <a:gd name="connsiteY4" fmla="*/ 0 h 910415"/>
                <a:gd name="connsiteX0" fmla="*/ 0 w 1746106"/>
                <a:gd name="connsiteY0" fmla="*/ 0 h 910415"/>
                <a:gd name="connsiteX1" fmla="*/ 780220 w 1746106"/>
                <a:gd name="connsiteY1" fmla="*/ 0 h 910415"/>
                <a:gd name="connsiteX2" fmla="*/ 1746106 w 1746106"/>
                <a:gd name="connsiteY2" fmla="*/ 910415 h 910415"/>
                <a:gd name="connsiteX3" fmla="*/ 1443 w 1746106"/>
                <a:gd name="connsiteY3" fmla="*/ 906428 h 910415"/>
                <a:gd name="connsiteX4" fmla="*/ 0 w 1746106"/>
                <a:gd name="connsiteY4" fmla="*/ 0 h 91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106" h="910415" extrusionOk="0">
                  <a:moveTo>
                    <a:pt x="0" y="0"/>
                  </a:moveTo>
                  <a:lnTo>
                    <a:pt x="780220" y="0"/>
                  </a:lnTo>
                  <a:lnTo>
                    <a:pt x="1746106" y="910415"/>
                  </a:lnTo>
                  <a:lnTo>
                    <a:pt x="1443" y="90642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" name="Textfeld 20"/>
            <p:cNvSpPr/>
            <p:nvPr/>
          </p:nvSpPr>
          <p:spPr bwMode="auto">
            <a:xfrm>
              <a:off x="10515361" y="4926949"/>
              <a:ext cx="119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de-DE" sz="1600">
                  <a:solidFill>
                    <a:schemeClr val="bg1"/>
                  </a:solidFill>
                </a:rPr>
                <a:t>Was wird</a:t>
              </a:r>
              <a:br>
                <a:rPr lang="de-DE" sz="1600">
                  <a:solidFill>
                    <a:schemeClr val="bg1"/>
                  </a:solidFill>
                </a:rPr>
              </a:br>
              <a:r>
                <a:rPr lang="de-DE" sz="1600">
                  <a:solidFill>
                    <a:schemeClr val="bg1"/>
                  </a:solidFill>
                </a:rPr>
                <a:t>gefördert?</a:t>
              </a:r>
              <a:endParaRPr sz="1600"/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96F7D96-2A61-4BFE-B72A-F1C049FF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Aktionsprogramm KI für den Mittelstand: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Regionale KI-Labs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17539" y="1686187"/>
            <a:ext cx="9373066" cy="4285131"/>
            <a:chOff x="1292602" y="1573325"/>
            <a:chExt cx="9426112" cy="4285131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292602" y="1573325"/>
              <a:ext cx="3039379" cy="4285130"/>
            </a:xfrm>
            <a:prstGeom prst="snipRoundRect">
              <a:avLst>
                <a:gd name="adj1" fmla="val 0"/>
                <a:gd name="adj2" fmla="val 33731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6939717" y="2079460"/>
              <a:ext cx="4285129" cy="3272864"/>
            </a:xfrm>
            <a:prstGeom prst="snipRoundRect">
              <a:avLst>
                <a:gd name="adj1" fmla="val 0"/>
                <a:gd name="adj2" fmla="val 40342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Rechteck 26"/>
          <p:cNvSpPr/>
          <p:nvPr/>
        </p:nvSpPr>
        <p:spPr bwMode="auto">
          <a:xfrm>
            <a:off x="1638875" y="1846275"/>
            <a:ext cx="28279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</a:rPr>
              <a:t>		Die </a:t>
            </a:r>
            <a:r>
              <a:rPr lang="de-DE" sz="1600" b="1" dirty="0">
                <a:latin typeface="Arial"/>
              </a:rPr>
              <a:t>regionale 	Anlaufstellen </a:t>
            </a:r>
            <a:r>
              <a:rPr lang="de-DE" sz="1600" dirty="0">
                <a:latin typeface="Arial"/>
              </a:rPr>
              <a:t>für KMU aller Branchen helfen mit praxisnahen Anwendungs-beispielen beim Einstieg in die KI. Sie bieten </a:t>
            </a:r>
            <a:r>
              <a:rPr lang="de-DE" sz="1600" dirty="0" err="1">
                <a:latin typeface="Arial"/>
              </a:rPr>
              <a:t>Exper-imentierräume</a:t>
            </a:r>
            <a:r>
              <a:rPr lang="de-DE" sz="1600" dirty="0">
                <a:latin typeface="Arial"/>
              </a:rPr>
              <a:t> für erste Tests oder Pilotprojekte und für Austausch, rund um das Thema KI. Das Wirtschaftsministerium fördert Aufbau mit 2,3 </a:t>
            </a:r>
            <a:r>
              <a:rPr lang="de-DE" sz="1600" dirty="0" smtClean="0">
                <a:latin typeface="Arial"/>
              </a:rPr>
              <a:t>Mio. €. Die </a:t>
            </a:r>
            <a:r>
              <a:rPr lang="de-DE" sz="1600" dirty="0">
                <a:latin typeface="Arial"/>
              </a:rPr>
              <a:t>Labs erhalten außerdem Unterstützung durch ein begleitendes KI-Wissenstransferprojekt.</a:t>
            </a:r>
            <a:endParaRPr sz="1600" dirty="0">
              <a:latin typeface="Arial"/>
            </a:endParaRPr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13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5" name="Rechteck 18"/>
          <p:cNvSpPr/>
          <p:nvPr/>
        </p:nvSpPr>
        <p:spPr bwMode="auto">
          <a:xfrm>
            <a:off x="7680175" y="1728871"/>
            <a:ext cx="3122503" cy="4285130"/>
          </a:xfrm>
          <a:prstGeom prst="rect">
            <a:avLst/>
          </a:prstGeom>
        </p:spPr>
        <p:txBody>
          <a:bodyPr wrap="square" numCol="2" spcCol="10800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</a:t>
            </a:r>
            <a:r>
              <a:rPr lang="de-DE" sz="1200" dirty="0">
                <a:latin typeface="Arial"/>
              </a:rPr>
              <a:t> KI-Lab Rhein-Neckar </a:t>
            </a:r>
            <a:r>
              <a:rPr lang="de-DE" sz="900" dirty="0">
                <a:latin typeface="Arial"/>
              </a:rPr>
              <a:t>(Mannheim)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2</a:t>
            </a:r>
            <a:r>
              <a:rPr lang="de-DE" sz="1200" dirty="0">
                <a:latin typeface="Arial"/>
              </a:rPr>
              <a:t> KI-Lab Kurpfalz </a:t>
            </a:r>
            <a:r>
              <a:rPr lang="de-DE" sz="900" dirty="0">
                <a:latin typeface="Arial"/>
              </a:rPr>
              <a:t>(Heidelberg)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3 </a:t>
            </a:r>
            <a:r>
              <a:rPr lang="de-DE" sz="1200" dirty="0">
                <a:latin typeface="Arial"/>
              </a:rPr>
              <a:t>DHBW-HOT-KI </a:t>
            </a:r>
            <a:r>
              <a:rPr lang="de-DE" sz="900" dirty="0">
                <a:latin typeface="Arial"/>
              </a:rPr>
              <a:t>(Bad Mergentheim/ Mosbach)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</a:rPr>
              <a:t>4 HubWerk01:KI </a:t>
            </a:r>
            <a:r>
              <a:rPr lang="de-DE" sz="900" dirty="0">
                <a:latin typeface="Arial"/>
              </a:rPr>
              <a:t>(Bruchsal)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5</a:t>
            </a:r>
            <a:r>
              <a:rPr lang="de-DE" sz="1200" dirty="0">
                <a:latin typeface="Arial"/>
              </a:rPr>
              <a:t> KI-Lab Region Stuttgart </a:t>
            </a:r>
            <a:r>
              <a:rPr lang="de-DE" sz="900" dirty="0">
                <a:latin typeface="Arial"/>
              </a:rPr>
              <a:t>(Böblingen)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6</a:t>
            </a:r>
            <a:r>
              <a:rPr lang="de-DE" sz="1200" dirty="0">
                <a:latin typeface="Arial"/>
              </a:rPr>
              <a:t> KI-Checker Neckar-Alb </a:t>
            </a:r>
            <a:r>
              <a:rPr lang="de-DE" sz="900" dirty="0">
                <a:latin typeface="Arial"/>
              </a:rPr>
              <a:t>(Reutlingen)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7</a:t>
            </a:r>
            <a:r>
              <a:rPr lang="de-DE" sz="1200" dirty="0">
                <a:latin typeface="Arial"/>
              </a:rPr>
              <a:t> KI-Lab Nordschwarzwald </a:t>
            </a:r>
            <a:r>
              <a:rPr lang="de-DE" sz="900" dirty="0">
                <a:latin typeface="Arial"/>
              </a:rPr>
              <a:t>(Pforzheim)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8</a:t>
            </a:r>
            <a:r>
              <a:rPr lang="de-DE" sz="1200" dirty="0">
                <a:latin typeface="Arial"/>
              </a:rPr>
              <a:t> KI-Lab Südbaden </a:t>
            </a:r>
            <a:r>
              <a:rPr lang="de-DE" sz="900" dirty="0">
                <a:latin typeface="Arial"/>
              </a:rPr>
              <a:t>(Offenburg)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9</a:t>
            </a:r>
            <a:r>
              <a:rPr lang="de-DE" sz="1200" dirty="0">
                <a:latin typeface="Arial"/>
              </a:rPr>
              <a:t> Künstliche Intelligenz Mountains Labs </a:t>
            </a:r>
            <a:r>
              <a:rPr lang="de-DE" sz="900" dirty="0">
                <a:latin typeface="Arial"/>
              </a:rPr>
              <a:t>(Tuttlingen)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10 </a:t>
            </a:r>
            <a:r>
              <a:rPr lang="de-DE" sz="1200" dirty="0">
                <a:latin typeface="Arial"/>
              </a:rPr>
              <a:t>KI-Lab Bodensee </a:t>
            </a:r>
            <a:r>
              <a:rPr lang="de-DE" sz="900" dirty="0">
                <a:latin typeface="Arial"/>
              </a:rPr>
              <a:t>(Konstanz)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11</a:t>
            </a:r>
            <a:r>
              <a:rPr lang="de-DE" sz="1200" dirty="0">
                <a:latin typeface="Arial"/>
              </a:rPr>
              <a:t> KI-Lab Allgäu-Oberschwaben </a:t>
            </a:r>
            <a:r>
              <a:rPr lang="de-DE" sz="900" dirty="0">
                <a:latin typeface="Arial"/>
              </a:rPr>
              <a:t>(Leutkirch)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12</a:t>
            </a:r>
            <a:r>
              <a:rPr lang="de-DE" sz="1200" dirty="0">
                <a:latin typeface="Arial"/>
              </a:rPr>
              <a:t> KI-Lab Ulm | Alb-Donau | Biberach </a:t>
            </a:r>
            <a:r>
              <a:rPr lang="de-DE" sz="900" dirty="0">
                <a:latin typeface="Arial"/>
              </a:rPr>
              <a:t>(Ulm)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13 </a:t>
            </a:r>
            <a:r>
              <a:rPr lang="de-DE" sz="1200" dirty="0" err="1">
                <a:latin typeface="Arial"/>
              </a:rPr>
              <a:t>M.Tech</a:t>
            </a:r>
            <a:r>
              <a:rPr lang="de-DE" sz="1200" dirty="0">
                <a:latin typeface="Arial"/>
              </a:rPr>
              <a:t> KI-Lab mittlere Neckarregion </a:t>
            </a:r>
            <a:r>
              <a:rPr lang="de-DE" sz="900" dirty="0">
                <a:latin typeface="Arial"/>
              </a:rPr>
              <a:t>(Stuttgart)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14</a:t>
            </a:r>
            <a:r>
              <a:rPr lang="de-DE" sz="1200" dirty="0">
                <a:latin typeface="Arial"/>
              </a:rPr>
              <a:t> </a:t>
            </a:r>
            <a:r>
              <a:rPr lang="de-DE" sz="1200" dirty="0" err="1">
                <a:latin typeface="Arial"/>
              </a:rPr>
              <a:t>AnalyzES</a:t>
            </a:r>
            <a:r>
              <a:rPr lang="de-DE" sz="1200" dirty="0">
                <a:latin typeface="Arial"/>
              </a:rPr>
              <a:t>! Regionales KI-Lab für KMU </a:t>
            </a:r>
            <a:r>
              <a:rPr lang="de-DE" sz="900" dirty="0">
                <a:latin typeface="Arial"/>
              </a:rPr>
              <a:t>(Esslingen)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endParaRPr lang="de-DE" sz="1200" dirty="0"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70AA1B-6D72-45C9-AE42-ED5204D5A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944" y="2003546"/>
            <a:ext cx="3022276" cy="3434151"/>
          </a:xfrm>
          <a:prstGeom prst="rect">
            <a:avLst/>
          </a:prstGeom>
          <a:ln>
            <a:noFill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47E9F8-9C41-4AF4-BD0D-5BB2060F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Aktionsprogramm KI für den Mittelstand: 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Themenspezifische KI-Labs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17539" y="1686187"/>
            <a:ext cx="8963214" cy="4300369"/>
            <a:chOff x="1292602" y="1573325"/>
            <a:chExt cx="9013940" cy="4300369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292602" y="1573325"/>
              <a:ext cx="3039379" cy="4285130"/>
            </a:xfrm>
            <a:prstGeom prst="snipRoundRect">
              <a:avLst>
                <a:gd name="adj1" fmla="val 0"/>
                <a:gd name="adj2" fmla="val 33731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7106869" y="2674021"/>
              <a:ext cx="4285129" cy="2114217"/>
            </a:xfrm>
            <a:prstGeom prst="snipRoundRect">
              <a:avLst>
                <a:gd name="adj1" fmla="val 0"/>
                <a:gd name="adj2" fmla="val 40342"/>
              </a:avLst>
            </a:pr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Rechteck 26"/>
          <p:cNvSpPr/>
          <p:nvPr/>
        </p:nvSpPr>
        <p:spPr bwMode="auto">
          <a:xfrm>
            <a:off x="1738924" y="2067544"/>
            <a:ext cx="26228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</a:rPr>
              <a:t>	Die </a:t>
            </a:r>
            <a:r>
              <a:rPr lang="de-DE" sz="1600" b="1" dirty="0">
                <a:latin typeface="Arial"/>
              </a:rPr>
              <a:t>themen-spezifischen Anlauf-stellen </a:t>
            </a:r>
            <a:r>
              <a:rPr lang="de-DE" sz="1600" dirty="0">
                <a:latin typeface="Arial"/>
              </a:rPr>
              <a:t>für kleine und mittlere Unternehmen aller Branchen fokussieren auf </a:t>
            </a:r>
            <a:r>
              <a:rPr lang="de-DE" sz="1600" b="1" dirty="0">
                <a:latin typeface="Arial"/>
              </a:rPr>
              <a:t>konkrete Anwendungs- und Einsatzbereiche der KI</a:t>
            </a:r>
            <a:r>
              <a:rPr lang="de-DE" sz="1600" dirty="0">
                <a:latin typeface="Arial"/>
              </a:rPr>
              <a:t>. Wie die regionalen Labs auch bieten </a:t>
            </a:r>
            <a:r>
              <a:rPr lang="de-DE" sz="1600" dirty="0" smtClean="0">
                <a:latin typeface="Arial"/>
              </a:rPr>
              <a:t>sie </a:t>
            </a:r>
            <a:r>
              <a:rPr lang="de-DE" sz="1600" dirty="0">
                <a:latin typeface="Arial"/>
              </a:rPr>
              <a:t>Experimentierräume für erste Tests oder Pilotprojekte und sorgen für Austausch und Vernetzung zu ihrem Themenschwerpunkt. </a:t>
            </a:r>
            <a:endParaRPr dirty="0"/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13" name="Pfeil: Fünfeck 4"/>
          <p:cNvSpPr/>
          <p:nvPr/>
        </p:nvSpPr>
        <p:spPr bwMode="auto">
          <a:xfrm flipH="1">
            <a:off x="9648234" y="5035114"/>
            <a:ext cx="1704350" cy="910415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extfeld 20"/>
          <p:cNvSpPr/>
          <p:nvPr/>
        </p:nvSpPr>
        <p:spPr bwMode="auto">
          <a:xfrm>
            <a:off x="10155321" y="5022199"/>
            <a:ext cx="119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Wo und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wie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5" name="Rechteck 18"/>
          <p:cNvSpPr/>
          <p:nvPr/>
        </p:nvSpPr>
        <p:spPr bwMode="auto">
          <a:xfrm>
            <a:off x="8481512" y="1864557"/>
            <a:ext cx="1826358" cy="3293327"/>
          </a:xfrm>
          <a:prstGeom prst="rect">
            <a:avLst/>
          </a:prstGeom>
        </p:spPr>
        <p:txBody>
          <a:bodyPr wrap="square" numCol="1" spcCol="10800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15 </a:t>
            </a:r>
            <a:r>
              <a:rPr lang="de-DE" sz="1200" dirty="0">
                <a:latin typeface="Arial"/>
              </a:rPr>
              <a:t>Anwendungslabor KI-gestützte Prozessoptimierung </a:t>
            </a:r>
            <a:r>
              <a:rPr lang="de-DE" sz="900" dirty="0">
                <a:latin typeface="Arial"/>
              </a:rPr>
              <a:t>(Karlsruhe)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16</a:t>
            </a:r>
            <a:r>
              <a:rPr lang="de-DE" sz="1200" dirty="0">
                <a:latin typeface="Arial"/>
              </a:rPr>
              <a:t> Industrienahes KI-Labor für die In-Line-Qualitätskontrolle mittels Deep Learning </a:t>
            </a:r>
            <a:r>
              <a:rPr lang="de-DE" sz="900" dirty="0">
                <a:latin typeface="Arial"/>
              </a:rPr>
              <a:t>(Aalen)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17</a:t>
            </a:r>
            <a:r>
              <a:rPr lang="de-DE" sz="1200" dirty="0">
                <a:latin typeface="Arial"/>
              </a:rPr>
              <a:t> KI-Lab Animation &amp; VFX </a:t>
            </a:r>
            <a:r>
              <a:rPr lang="de-DE" sz="900" dirty="0">
                <a:latin typeface="Arial"/>
              </a:rPr>
              <a:t>(Ludwigsburg)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dirty="0">
                <a:latin typeface="Arial"/>
              </a:rPr>
              <a:t>18 KI-Lab für Erneuerbare Energien </a:t>
            </a:r>
            <a:r>
              <a:rPr lang="de-DE" sz="900" dirty="0">
                <a:latin typeface="Arial"/>
              </a:rPr>
              <a:t>(Stuttgart)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200" b="1" dirty="0">
                <a:latin typeface="Arial"/>
              </a:rPr>
              <a:t>19 </a:t>
            </a:r>
            <a:r>
              <a:rPr lang="de-DE" sz="1200" dirty="0">
                <a:latin typeface="Arial"/>
              </a:rPr>
              <a:t>KI-Labor im Zentrum für Maschinelles Lernen der Hochschule Heilbronn </a:t>
            </a:r>
            <a:r>
              <a:rPr lang="de-DE" sz="900" dirty="0">
                <a:latin typeface="Arial"/>
              </a:rPr>
              <a:t>(Heilbronn)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152396-AE15-478B-918B-E233BBBC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4" y="1864557"/>
            <a:ext cx="3310415" cy="376155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E4B617-37F8-42C7-BA2E-8904DFFE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0"/>
          <p:cNvPicPr>
            <a:picLocks noChangeAspect="1"/>
          </p:cNvPicPr>
          <p:nvPr/>
        </p:nvPicPr>
        <p:blipFill>
          <a:blip r:embed="rId2"/>
          <a:srcRect l="35698" r="37636"/>
          <a:stretch/>
        </p:blipFill>
        <p:spPr bwMode="auto">
          <a:xfrm>
            <a:off x="3771405" y="1712478"/>
            <a:ext cx="1704350" cy="4260867"/>
          </a:xfrm>
          <a:prstGeom prst="rect">
            <a:avLst/>
          </a:prstGeom>
        </p:spPr>
      </p:pic>
      <p:sp>
        <p:nvSpPr>
          <p:cNvPr id="5" name="Rechteck: obere Ecken, eine abgerundet, eine abgeschnitten 13"/>
          <p:cNvSpPr/>
          <p:nvPr/>
        </p:nvSpPr>
        <p:spPr bwMode="auto">
          <a:xfrm rot="5400000">
            <a:off x="5889173" y="890514"/>
            <a:ext cx="4302090" cy="5893437"/>
          </a:xfrm>
          <a:custGeom>
            <a:avLst/>
            <a:gdLst>
              <a:gd name="connsiteX0" fmla="*/ 0 w 3927211"/>
              <a:gd name="connsiteY0" fmla="*/ 0 h 5055997"/>
              <a:gd name="connsiteX1" fmla="*/ 2576525 w 3927211"/>
              <a:gd name="connsiteY1" fmla="*/ 0 h 5055997"/>
              <a:gd name="connsiteX2" fmla="*/ 3927211 w 3927211"/>
              <a:gd name="connsiteY2" fmla="*/ 1350686 h 5055997"/>
              <a:gd name="connsiteX3" fmla="*/ 3927211 w 3927211"/>
              <a:gd name="connsiteY3" fmla="*/ 5055997 h 5055997"/>
              <a:gd name="connsiteX4" fmla="*/ 0 w 3927211"/>
              <a:gd name="connsiteY4" fmla="*/ 5055997 h 5055997"/>
              <a:gd name="connsiteX5" fmla="*/ 0 w 3927211"/>
              <a:gd name="connsiteY5" fmla="*/ 0 h 5055997"/>
              <a:gd name="connsiteX6" fmla="*/ 0 w 3927211"/>
              <a:gd name="connsiteY6" fmla="*/ 0 h 5055997"/>
              <a:gd name="connsiteX0" fmla="*/ 0 w 3927211"/>
              <a:gd name="connsiteY0" fmla="*/ 9625 h 5065622"/>
              <a:gd name="connsiteX1" fmla="*/ 2605400 w 3927211"/>
              <a:gd name="connsiteY1" fmla="*/ 0 h 5065622"/>
              <a:gd name="connsiteX2" fmla="*/ 3927211 w 3927211"/>
              <a:gd name="connsiteY2" fmla="*/ 1360311 h 5065622"/>
              <a:gd name="connsiteX3" fmla="*/ 3927211 w 3927211"/>
              <a:gd name="connsiteY3" fmla="*/ 5065622 h 5065622"/>
              <a:gd name="connsiteX4" fmla="*/ 0 w 3927211"/>
              <a:gd name="connsiteY4" fmla="*/ 5065622 h 5065622"/>
              <a:gd name="connsiteX5" fmla="*/ 0 w 3927211"/>
              <a:gd name="connsiteY5" fmla="*/ 9625 h 5065622"/>
              <a:gd name="connsiteX6" fmla="*/ 0 w 3927211"/>
              <a:gd name="connsiteY6" fmla="*/ 9625 h 5065622"/>
              <a:gd name="connsiteX0" fmla="*/ 0 w 3927211"/>
              <a:gd name="connsiteY0" fmla="*/ 0 h 5055997"/>
              <a:gd name="connsiteX1" fmla="*/ 2701426 w 3927211"/>
              <a:gd name="connsiteY1" fmla="*/ 6718 h 5055997"/>
              <a:gd name="connsiteX2" fmla="*/ 3927211 w 3927211"/>
              <a:gd name="connsiteY2" fmla="*/ 1350686 h 5055997"/>
              <a:gd name="connsiteX3" fmla="*/ 3927211 w 3927211"/>
              <a:gd name="connsiteY3" fmla="*/ 5055997 h 5055997"/>
              <a:gd name="connsiteX4" fmla="*/ 0 w 3927211"/>
              <a:gd name="connsiteY4" fmla="*/ 5055997 h 5055997"/>
              <a:gd name="connsiteX5" fmla="*/ 0 w 3927211"/>
              <a:gd name="connsiteY5" fmla="*/ 0 h 5055997"/>
              <a:gd name="connsiteX6" fmla="*/ 0 w 3927211"/>
              <a:gd name="connsiteY6" fmla="*/ 0 h 5055997"/>
              <a:gd name="connsiteX0" fmla="*/ 0 w 3927211"/>
              <a:gd name="connsiteY0" fmla="*/ 0 h 5055997"/>
              <a:gd name="connsiteX1" fmla="*/ 2701426 w 3927211"/>
              <a:gd name="connsiteY1" fmla="*/ 6718 h 5055997"/>
              <a:gd name="connsiteX2" fmla="*/ 3901023 w 3927211"/>
              <a:gd name="connsiteY2" fmla="*/ 1170912 h 5055997"/>
              <a:gd name="connsiteX3" fmla="*/ 3927211 w 3927211"/>
              <a:gd name="connsiteY3" fmla="*/ 5055997 h 5055997"/>
              <a:gd name="connsiteX4" fmla="*/ 0 w 3927211"/>
              <a:gd name="connsiteY4" fmla="*/ 5055997 h 5055997"/>
              <a:gd name="connsiteX5" fmla="*/ 0 w 3927211"/>
              <a:gd name="connsiteY5" fmla="*/ 0 h 5055997"/>
              <a:gd name="connsiteX6" fmla="*/ 0 w 3927211"/>
              <a:gd name="connsiteY6" fmla="*/ 0 h 5055997"/>
              <a:gd name="connsiteX0" fmla="*/ 0 w 3927211"/>
              <a:gd name="connsiteY0" fmla="*/ 0 h 5055997"/>
              <a:gd name="connsiteX1" fmla="*/ 2701426 w 3927211"/>
              <a:gd name="connsiteY1" fmla="*/ 6718 h 5055997"/>
              <a:gd name="connsiteX2" fmla="*/ 3918415 w 3927211"/>
              <a:gd name="connsiteY2" fmla="*/ 1211769 h 5055997"/>
              <a:gd name="connsiteX3" fmla="*/ 3927211 w 3927211"/>
              <a:gd name="connsiteY3" fmla="*/ 5055997 h 5055997"/>
              <a:gd name="connsiteX4" fmla="*/ 0 w 3927211"/>
              <a:gd name="connsiteY4" fmla="*/ 5055997 h 5055997"/>
              <a:gd name="connsiteX5" fmla="*/ 0 w 3927211"/>
              <a:gd name="connsiteY5" fmla="*/ 0 h 5055997"/>
              <a:gd name="connsiteX6" fmla="*/ 0 w 3927211"/>
              <a:gd name="connsiteY6" fmla="*/ 0 h 505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7211" h="5055997" extrusionOk="0">
                <a:moveTo>
                  <a:pt x="0" y="0"/>
                </a:moveTo>
                <a:lnTo>
                  <a:pt x="2701426" y="6718"/>
                </a:lnTo>
                <a:lnTo>
                  <a:pt x="3918415" y="1211769"/>
                </a:lnTo>
                <a:lnTo>
                  <a:pt x="3927211" y="5055997"/>
                </a:lnTo>
                <a:lnTo>
                  <a:pt x="0" y="505599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Aktionsprogramm KI für den Mittelstand 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Gewinner des Innovationswettbewerb „KI für KMU“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" name="Rechteck: obere Ecken, eine abgerundet, eine abgeschnitten 10"/>
          <p:cNvSpPr/>
          <p:nvPr/>
        </p:nvSpPr>
        <p:spPr bwMode="auto">
          <a:xfrm flipH="1">
            <a:off x="1417537" y="1686187"/>
            <a:ext cx="2734245" cy="4319390"/>
          </a:xfrm>
          <a:prstGeom prst="snipRoundRect">
            <a:avLst>
              <a:gd name="adj1" fmla="val 0"/>
              <a:gd name="adj2" fmla="val 33731"/>
            </a:avLst>
          </a:prstGeom>
          <a:solidFill>
            <a:schemeClr val="accent3">
              <a:lumMod val="90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5" tIns="85344" rIns="85344" bIns="62051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chteck 26"/>
          <p:cNvSpPr/>
          <p:nvPr/>
        </p:nvSpPr>
        <p:spPr bwMode="auto">
          <a:xfrm>
            <a:off x="1621158" y="2347096"/>
            <a:ext cx="24482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 smtClean="0">
                <a:latin typeface="Arial"/>
              </a:rPr>
              <a:t>Das </a:t>
            </a:r>
            <a:r>
              <a:rPr lang="de-DE" sz="1600" dirty="0">
                <a:latin typeface="Arial"/>
              </a:rPr>
              <a:t>Ministerium für Wirtschaft, Arbeit und Wohnungsbau Baden-Württemberg fördert im Rahmen des </a:t>
            </a:r>
            <a:r>
              <a:rPr lang="de-DE" sz="1600" dirty="0" smtClean="0">
                <a:latin typeface="Arial"/>
              </a:rPr>
              <a:t>Innovationswettbewerbs </a:t>
            </a:r>
            <a:r>
              <a:rPr lang="de-DE" sz="1600" dirty="0">
                <a:latin typeface="Arial"/>
              </a:rPr>
              <a:t>„KI für KMU“ neun Verbundprojekte für den Einsatz </a:t>
            </a:r>
            <a:r>
              <a:rPr lang="de-DE" sz="1600" dirty="0" smtClean="0">
                <a:latin typeface="Arial"/>
              </a:rPr>
              <a:t>von KI </a:t>
            </a:r>
            <a:r>
              <a:rPr lang="de-DE" sz="1600" dirty="0">
                <a:latin typeface="Arial"/>
              </a:rPr>
              <a:t>im Mittelstand mit insgesamt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2,5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Mio. </a:t>
            </a:r>
            <a:r>
              <a:rPr lang="de-DE" sz="1600" b="1" dirty="0" smtClean="0">
                <a:solidFill>
                  <a:schemeClr val="accent1"/>
                </a:solidFill>
                <a:latin typeface="Arial"/>
              </a:rPr>
              <a:t>€</a:t>
            </a:r>
            <a:r>
              <a:rPr lang="de-DE" sz="1600" b="1" dirty="0" smtClean="0">
                <a:solidFill>
                  <a:schemeClr val="accent1"/>
                </a:solidFill>
                <a:latin typeface="Arial"/>
              </a:rPr>
              <a:t>.</a:t>
            </a:r>
            <a:endParaRPr dirty="0"/>
          </a:p>
        </p:txBody>
      </p:sp>
      <p:sp>
        <p:nvSpPr>
          <p:cNvPr id="11" name="Pfeil: Fünfeck 4"/>
          <p:cNvSpPr/>
          <p:nvPr/>
        </p:nvSpPr>
        <p:spPr bwMode="auto">
          <a:xfrm flipV="1">
            <a:off x="838201" y="17124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feld 17"/>
          <p:cNvSpPr/>
          <p:nvPr/>
        </p:nvSpPr>
        <p:spPr bwMode="auto">
          <a:xfrm>
            <a:off x="874711" y="173740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sp>
        <p:nvSpPr>
          <p:cNvPr id="13" name="Pfeil: Fünfeck 4"/>
          <p:cNvSpPr/>
          <p:nvPr/>
        </p:nvSpPr>
        <p:spPr bwMode="auto">
          <a:xfrm flipH="1">
            <a:off x="9648234" y="5067300"/>
            <a:ext cx="1704350" cy="87822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0 w 1734516"/>
              <a:gd name="connsiteY0" fmla="*/ 0 h 910415"/>
              <a:gd name="connsiteX1" fmla="*/ 803399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  <a:gd name="connsiteX0" fmla="*/ 0 w 1734516"/>
              <a:gd name="connsiteY0" fmla="*/ 0 h 910415"/>
              <a:gd name="connsiteX1" fmla="*/ 825041 w 1734516"/>
              <a:gd name="connsiteY1" fmla="*/ 0 h 910415"/>
              <a:gd name="connsiteX2" fmla="*/ 1734516 w 1734516"/>
              <a:gd name="connsiteY2" fmla="*/ 910415 h 910415"/>
              <a:gd name="connsiteX3" fmla="*/ 1443 w 1734516"/>
              <a:gd name="connsiteY3" fmla="*/ 906428 h 910415"/>
              <a:gd name="connsiteX4" fmla="*/ 0 w 1734516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16" h="910415" extrusionOk="0">
                <a:moveTo>
                  <a:pt x="0" y="0"/>
                </a:moveTo>
                <a:lnTo>
                  <a:pt x="825041" y="0"/>
                </a:lnTo>
                <a:lnTo>
                  <a:pt x="1734516" y="910415"/>
                </a:lnTo>
                <a:lnTo>
                  <a:pt x="1443" y="9064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extfeld 20"/>
          <p:cNvSpPr/>
          <p:nvPr/>
        </p:nvSpPr>
        <p:spPr bwMode="auto">
          <a:xfrm>
            <a:off x="10114491" y="5186617"/>
            <a:ext cx="119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600">
                <a:solidFill>
                  <a:schemeClr val="bg1"/>
                </a:solidFill>
              </a:rPr>
              <a:t>Wer wird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gefördert?</a:t>
            </a:r>
            <a:endParaRPr sz="1600"/>
          </a:p>
        </p:txBody>
      </p:sp>
      <p:sp>
        <p:nvSpPr>
          <p:cNvPr id="15" name="Rechteck 4"/>
          <p:cNvSpPr/>
          <p:nvPr/>
        </p:nvSpPr>
        <p:spPr bwMode="auto">
          <a:xfrm>
            <a:off x="5137328" y="1831981"/>
            <a:ext cx="5616624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</a:rPr>
              <a:t>AI2ISO </a:t>
            </a:r>
            <a:r>
              <a:rPr lang="de-DE" b="1" dirty="0">
                <a:solidFill>
                  <a:schemeClr val="accent1"/>
                </a:solidFill>
                <a:latin typeface="Arial"/>
              </a:rPr>
              <a:t>|</a:t>
            </a:r>
            <a:r>
              <a:rPr lang="de-DE" dirty="0">
                <a:latin typeface="Arial"/>
              </a:rPr>
              <a:t> </a:t>
            </a:r>
            <a:r>
              <a:rPr lang="de-DE" sz="1200" dirty="0">
                <a:latin typeface="Arial"/>
              </a:rPr>
              <a:t>Absicherung von Funktionen für das Autonome Fahren</a:t>
            </a:r>
            <a:endParaRPr sz="1200"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</a:rPr>
              <a:t>Embedded AI in a Box | </a:t>
            </a:r>
            <a:r>
              <a:rPr lang="de-DE" sz="1200" dirty="0">
                <a:latin typeface="Arial"/>
              </a:rPr>
              <a:t>energieeffiziente, selbstlernende Nachrüst-Box zur intelligenten Zustandsüberwachung von Maschinen und Anlagen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</a:rPr>
              <a:t>Magnetresonanz-Analysemethode</a:t>
            </a:r>
            <a:r>
              <a:rPr lang="de-DE" sz="1600" dirty="0">
                <a:latin typeface="Arial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| </a:t>
            </a:r>
            <a:r>
              <a:rPr lang="de-DE" sz="1200" dirty="0">
                <a:latin typeface="Arial"/>
              </a:rPr>
              <a:t>automatisierte Analyse von MRT-Aufnahmen im Hinblick auf Veränderungen der Gehirnstruktur  bei Patienten mit Multipler Sklerose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 err="1">
                <a:solidFill>
                  <a:schemeClr val="accent1"/>
                </a:solidFill>
                <a:latin typeface="Arial"/>
              </a:rPr>
              <a:t>HyperSpec</a:t>
            </a:r>
            <a:r>
              <a:rPr lang="de-DE" sz="1600" dirty="0">
                <a:latin typeface="Arial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|</a:t>
            </a:r>
            <a:r>
              <a:rPr lang="de-DE" sz="1600" dirty="0">
                <a:latin typeface="Arial"/>
              </a:rPr>
              <a:t> </a:t>
            </a:r>
            <a:r>
              <a:rPr lang="de-DE" sz="1200" dirty="0">
                <a:latin typeface="Arial"/>
              </a:rPr>
              <a:t>Sortierung von Wertstoffen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</a:rPr>
              <a:t>KI-basierte Steuerungsarchitektur | </a:t>
            </a:r>
            <a:r>
              <a:rPr lang="de-DE" sz="1200" dirty="0">
                <a:latin typeface="Arial"/>
              </a:rPr>
              <a:t>Steuerung eines komplexen Intralogistik-Systems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en-GB" sz="1600" b="1" dirty="0">
                <a:solidFill>
                  <a:schemeClr val="accent1"/>
                </a:solidFill>
                <a:latin typeface="Arial"/>
              </a:rPr>
              <a:t>KI-</a:t>
            </a:r>
            <a:r>
              <a:rPr lang="en-GB" sz="1600" b="1" dirty="0" err="1">
                <a:solidFill>
                  <a:schemeClr val="accent1"/>
                </a:solidFill>
                <a:latin typeface="Arial"/>
              </a:rPr>
              <a:t>basierte</a:t>
            </a:r>
            <a:r>
              <a:rPr lang="en-GB" sz="1600" b="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GB" sz="1600" b="1" dirty="0" err="1">
                <a:solidFill>
                  <a:schemeClr val="accent1"/>
                </a:solidFill>
                <a:latin typeface="Arial"/>
              </a:rPr>
              <a:t>Wartungsoptimierung</a:t>
            </a:r>
            <a:r>
              <a:rPr lang="en-GB" sz="1600" b="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|</a:t>
            </a:r>
            <a:r>
              <a:rPr lang="de-DE" sz="1200" dirty="0">
                <a:latin typeface="Arial"/>
              </a:rPr>
              <a:t> v</a:t>
            </a:r>
            <a:r>
              <a:rPr lang="en-GB" sz="1200" dirty="0" err="1">
                <a:latin typeface="Arial"/>
              </a:rPr>
              <a:t>orausschauende</a:t>
            </a:r>
            <a:r>
              <a:rPr lang="en-GB" sz="1200" dirty="0">
                <a:latin typeface="Arial"/>
              </a:rPr>
              <a:t> </a:t>
            </a:r>
            <a:r>
              <a:rPr lang="en-GB" sz="1200" dirty="0" err="1">
                <a:latin typeface="Arial"/>
              </a:rPr>
              <a:t>Wartung</a:t>
            </a:r>
            <a:r>
              <a:rPr lang="en-GB" sz="1200" dirty="0">
                <a:latin typeface="Arial"/>
              </a:rPr>
              <a:t> von </a:t>
            </a:r>
            <a:r>
              <a:rPr lang="en-GB" sz="1200" dirty="0" err="1">
                <a:latin typeface="Arial"/>
              </a:rPr>
              <a:t>Blockheizkraftwerken</a:t>
            </a:r>
            <a:endParaRPr lang="en-GB" sz="1600" dirty="0">
              <a:latin typeface="Arial"/>
            </a:endParaRPr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 err="1">
                <a:solidFill>
                  <a:schemeClr val="accent1"/>
                </a:solidFill>
                <a:latin typeface="Arial"/>
              </a:rPr>
              <a:t>Mesh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 AI |</a:t>
            </a:r>
            <a:r>
              <a:rPr lang="de-DE" sz="1600" dirty="0">
                <a:latin typeface="Arial"/>
              </a:rPr>
              <a:t> </a:t>
            </a:r>
            <a:r>
              <a:rPr lang="de-DE" sz="1200" dirty="0">
                <a:latin typeface="Arial"/>
              </a:rPr>
              <a:t>Automatisierte Gittergenerierung durch maschinelles Lernen 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 err="1">
                <a:solidFill>
                  <a:schemeClr val="accent1"/>
                </a:solidFill>
                <a:latin typeface="Arial"/>
              </a:rPr>
              <a:t>SimKI</a:t>
            </a:r>
            <a:r>
              <a:rPr lang="de-DE" sz="1600" dirty="0">
                <a:latin typeface="Arial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|</a:t>
            </a:r>
            <a:r>
              <a:rPr lang="de-DE" sz="1600" dirty="0">
                <a:latin typeface="Arial"/>
              </a:rPr>
              <a:t> </a:t>
            </a:r>
            <a:r>
              <a:rPr lang="de-DE" sz="1200" dirty="0">
                <a:latin typeface="Arial"/>
              </a:rPr>
              <a:t>Echtzeitdatenerfassung und Parameterkorrektur </a:t>
            </a:r>
            <a:br>
              <a:rPr lang="de-DE" sz="1200" dirty="0">
                <a:latin typeface="Arial"/>
              </a:rPr>
            </a:br>
            <a:r>
              <a:rPr lang="de-DE" sz="1200" dirty="0">
                <a:latin typeface="Arial"/>
              </a:rPr>
              <a:t>mittels einer mit Simulationsdaten angelernten KI </a:t>
            </a:r>
            <a:endParaRPr sz="1200" dirty="0">
              <a:latin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003A31-3503-48F7-8EE6-9243CB1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Innovations- und Wertschöpfungszentrum </a:t>
            </a:r>
            <a:br>
              <a:rPr lang="de-DE"/>
            </a:br>
            <a:r>
              <a:rPr lang="de-DE"/>
              <a:t>für KI in BW: </a:t>
            </a:r>
            <a:r>
              <a:rPr lang="de-DE">
                <a:solidFill>
                  <a:schemeClr val="accent1"/>
                </a:solidFill>
              </a:rPr>
              <a:t>Innovationspark KI</a:t>
            </a:r>
            <a:endParaRPr/>
          </a:p>
        </p:txBody>
      </p:sp>
      <p:sp>
        <p:nvSpPr>
          <p:cNvPr id="6" name="Freihandform 9"/>
          <p:cNvSpPr>
            <a:spLocks noChangeArrowheads="1"/>
          </p:cNvSpPr>
          <p:nvPr/>
        </p:nvSpPr>
        <p:spPr bwMode="gray">
          <a:xfrm>
            <a:off x="2557420" y="1687015"/>
            <a:ext cx="8723156" cy="1980000"/>
          </a:xfrm>
          <a:custGeom>
            <a:avLst/>
            <a:gdLst>
              <a:gd name="connsiteX0" fmla="*/ 0 w 6551128"/>
              <a:gd name="connsiteY0" fmla="*/ 0 h 971550"/>
              <a:gd name="connsiteX1" fmla="*/ 684745 w 6551128"/>
              <a:gd name="connsiteY1" fmla="*/ 0 h 971550"/>
              <a:gd name="connsiteX2" fmla="*/ 1349366 w 6551128"/>
              <a:gd name="connsiteY2" fmla="*/ 0 h 971550"/>
              <a:gd name="connsiteX3" fmla="*/ 6551128 w 6551128"/>
              <a:gd name="connsiteY3" fmla="*/ 0 h 971550"/>
              <a:gd name="connsiteX4" fmla="*/ 6551128 w 6551128"/>
              <a:gd name="connsiteY4" fmla="*/ 971550 h 971550"/>
              <a:gd name="connsiteX5" fmla="*/ 1349366 w 6551128"/>
              <a:gd name="connsiteY5" fmla="*/ 971550 h 971550"/>
              <a:gd name="connsiteX6" fmla="*/ 684745 w 6551128"/>
              <a:gd name="connsiteY6" fmla="*/ 971550 h 971550"/>
              <a:gd name="connsiteX7" fmla="*/ 0 w 6551128"/>
              <a:gd name="connsiteY7" fmla="*/ 971550 h 971550"/>
              <a:gd name="connsiteX8" fmla="*/ 270616 w 6551128"/>
              <a:gd name="connsiteY8" fmla="*/ 485775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1128" h="971550" extrusionOk="0">
                <a:moveTo>
                  <a:pt x="0" y="0"/>
                </a:moveTo>
                <a:lnTo>
                  <a:pt x="684745" y="0"/>
                </a:lnTo>
                <a:lnTo>
                  <a:pt x="1349366" y="0"/>
                </a:lnTo>
                <a:lnTo>
                  <a:pt x="6551128" y="0"/>
                </a:lnTo>
                <a:lnTo>
                  <a:pt x="6551128" y="971550"/>
                </a:lnTo>
                <a:lnTo>
                  <a:pt x="1349366" y="971550"/>
                </a:lnTo>
                <a:lnTo>
                  <a:pt x="684745" y="971550"/>
                </a:lnTo>
                <a:lnTo>
                  <a:pt x="0" y="971550"/>
                </a:lnTo>
                <a:lnTo>
                  <a:pt x="270616" y="485775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6113" lvl="0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Aufbau eines Innovations- und Wertschöpfungszentrums für KI-basierte Produkte und </a:t>
            </a:r>
            <a:b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Dienstleistungen mit überregionaler und internationaler </a:t>
            </a:r>
            <a:r>
              <a:rPr lang="de-DE" sz="1600" b="1" dirty="0" smtClean="0">
                <a:solidFill>
                  <a:schemeClr val="tx1"/>
                </a:solidFill>
                <a:latin typeface="Arial"/>
                <a:cs typeface="Arial"/>
              </a:rPr>
              <a:t>Strahlkraft</a:t>
            </a:r>
            <a:endParaRPr dirty="0"/>
          </a:p>
          <a:p>
            <a:pPr marL="646113" lvl="0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Kommerzialisierung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 von KI in BW weiter steigern durch </a:t>
            </a:r>
            <a:r>
              <a:rPr lang="de-DE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Ansiedlung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 KI-affiner Unternehmen, Start-ups, Forschungs- und Transfereinrichtungen, Investoren etc.</a:t>
            </a:r>
            <a:endParaRPr dirty="0"/>
          </a:p>
          <a:p>
            <a:pPr marL="646113" lvl="0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Abbildung der kompletten „Wertschöpfungskette“ von Entwicklung, Erprobung, Produktion und Anwendung von KI-Produkten und 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de-DE" sz="1600" b="0" i="0" u="none" strike="noStrike" cap="none" spc="0" dirty="0" smtClean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Dienstleistungen</a:t>
            </a:r>
            <a:endParaRPr dirty="0"/>
          </a:p>
        </p:txBody>
      </p:sp>
      <p:sp>
        <p:nvSpPr>
          <p:cNvPr id="7" name="Freihandform 11"/>
          <p:cNvSpPr>
            <a:spLocks noChangeArrowheads="1"/>
          </p:cNvSpPr>
          <p:nvPr/>
        </p:nvSpPr>
        <p:spPr bwMode="gray">
          <a:xfrm>
            <a:off x="2557420" y="3759958"/>
            <a:ext cx="8723156" cy="2326375"/>
          </a:xfrm>
          <a:custGeom>
            <a:avLst/>
            <a:gdLst>
              <a:gd name="connsiteX0" fmla="*/ 0 w 6551128"/>
              <a:gd name="connsiteY0" fmla="*/ 0 h 971550"/>
              <a:gd name="connsiteX1" fmla="*/ 684745 w 6551128"/>
              <a:gd name="connsiteY1" fmla="*/ 0 h 971550"/>
              <a:gd name="connsiteX2" fmla="*/ 1349366 w 6551128"/>
              <a:gd name="connsiteY2" fmla="*/ 0 h 971550"/>
              <a:gd name="connsiteX3" fmla="*/ 6551128 w 6551128"/>
              <a:gd name="connsiteY3" fmla="*/ 0 h 971550"/>
              <a:gd name="connsiteX4" fmla="*/ 6551128 w 6551128"/>
              <a:gd name="connsiteY4" fmla="*/ 971550 h 971550"/>
              <a:gd name="connsiteX5" fmla="*/ 1349366 w 6551128"/>
              <a:gd name="connsiteY5" fmla="*/ 971550 h 971550"/>
              <a:gd name="connsiteX6" fmla="*/ 684745 w 6551128"/>
              <a:gd name="connsiteY6" fmla="*/ 971550 h 971550"/>
              <a:gd name="connsiteX7" fmla="*/ 0 w 6551128"/>
              <a:gd name="connsiteY7" fmla="*/ 971550 h 971550"/>
              <a:gd name="connsiteX8" fmla="*/ 270616 w 6551128"/>
              <a:gd name="connsiteY8" fmla="*/ 485775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1128" h="971550" extrusionOk="0">
                <a:moveTo>
                  <a:pt x="0" y="0"/>
                </a:moveTo>
                <a:lnTo>
                  <a:pt x="684745" y="0"/>
                </a:lnTo>
                <a:lnTo>
                  <a:pt x="1349366" y="0"/>
                </a:lnTo>
                <a:lnTo>
                  <a:pt x="6551128" y="0"/>
                </a:lnTo>
                <a:lnTo>
                  <a:pt x="6551128" y="971550"/>
                </a:lnTo>
                <a:lnTo>
                  <a:pt x="1349366" y="971550"/>
                </a:lnTo>
                <a:lnTo>
                  <a:pt x="684745" y="971550"/>
                </a:lnTo>
                <a:lnTo>
                  <a:pt x="0" y="971550"/>
                </a:lnTo>
                <a:lnTo>
                  <a:pt x="270616" y="485775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03313" lvl="1" indent="-1836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Durchführung einer umfassenden Machbarkeitsstudie </a:t>
            </a:r>
            <a:endParaRPr dirty="0"/>
          </a:p>
          <a:p>
            <a:pPr marL="1103313" lvl="1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Laufzeit der Studie bis voraussichtlich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Ende 2020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dirty="0"/>
          </a:p>
          <a:p>
            <a:pPr marL="1103313" lvl="1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Wesentliche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Entscheidungsgrundlage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für Landesregierung zur Realisierung</a:t>
            </a:r>
            <a:endParaRPr dirty="0">
              <a:solidFill>
                <a:schemeClr val="tx1"/>
              </a:solidFill>
            </a:endParaRPr>
          </a:p>
          <a:p>
            <a:pPr marL="1103313" lvl="1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Klärung u.a. flächenmäßige, technische und infrastrukturelle Anforderungen, tragfähiges Finanzierungs- und Geschäfts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modell, Organisations- und Trägerstrukturen, Verfahren für Standortauswahl</a:t>
            </a:r>
            <a:endParaRPr dirty="0">
              <a:solidFill>
                <a:schemeClr val="tx1"/>
              </a:solidFill>
            </a:endParaRPr>
          </a:p>
          <a:p>
            <a:pPr marL="1103313" lvl="1" indent="-183600" defTabSz="4572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en-US" sz="1600" b="0" i="0" u="none" strike="noStrike" cap="none" spc="0" dirty="0" err="1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Dazu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erfolgen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u.a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US" sz="1600" b="0" i="0" u="none" strike="noStrike" cap="none" spc="0" dirty="0" err="1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eine</a:t>
            </a:r>
            <a:r>
              <a:rPr lang="en-US" sz="1600" b="0" i="0" u="none" strike="noStrike" cap="none" spc="0" dirty="0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i="0" u="none" strike="noStrike" cap="none" spc="0" dirty="0" err="1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umfassende</a:t>
            </a:r>
            <a:r>
              <a:rPr lang="en-US" sz="1600" b="0" i="0" u="none" strike="noStrike" cap="none" spc="0" dirty="0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Befragung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und </a:t>
            </a:r>
            <a:r>
              <a:rPr lang="en-US" sz="1600" b="0" i="0" u="none" strike="noStrike" cap="none" spc="0" dirty="0" err="1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regionale</a:t>
            </a:r>
            <a:r>
              <a:rPr lang="en-US" sz="1600" b="0" i="0" u="none" strike="noStrike" cap="none" spc="0" dirty="0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i="0" u="none" strike="noStrike" cap="none" spc="0" dirty="0" err="1" smtClean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Infoveranstaltungen</a:t>
            </a:r>
            <a:endParaRPr lang="en-US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1103313" lvl="1" indent="-1836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Weitere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Informationen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unter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www.innovationspark-ki-bw.de</a:t>
            </a:r>
            <a:endParaRPr lang="de-DE" sz="1600" b="0" i="0" u="none" strike="noStrike" cap="none" spc="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953486" y="1682896"/>
            <a:ext cx="1840048" cy="1980000"/>
          </a:xfrm>
          <a:prstGeom prst="homePlate">
            <a:avLst>
              <a:gd name="adj" fmla="val 18857"/>
            </a:avLst>
          </a:prstGeom>
          <a:solidFill>
            <a:schemeClr val="accent1"/>
          </a:solidFill>
          <a:ln>
            <a:noFill/>
          </a:ln>
        </p:spPr>
        <p:txBody>
          <a:bodyPr lIns="90000" tIns="82800" rIns="90000" bIns="72000" anchor="ctr" anchorCtr="0"/>
          <a:lstStyle/>
          <a:p>
            <a:pPr marL="0" marR="0" lvl="0" indent="0" algn="l" defTabSz="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20000"/>
              <a:buFontTx/>
              <a:buNone/>
              <a:defRPr/>
            </a:pPr>
            <a:r>
              <a:rPr lang="da-DK" sz="1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Zielsetzung</a:t>
            </a:r>
            <a:endParaRPr lang="de-DE" sz="1600" b="1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953486" y="3759958"/>
            <a:ext cx="1840048" cy="2333338"/>
          </a:xfrm>
          <a:prstGeom prst="homePlate">
            <a:avLst>
              <a:gd name="adj" fmla="val 18416"/>
            </a:avLst>
          </a:prstGeom>
          <a:solidFill>
            <a:schemeClr val="accent1"/>
          </a:solidFill>
          <a:ln>
            <a:noFill/>
          </a:ln>
        </p:spPr>
        <p:txBody>
          <a:bodyPr lIns="90000" tIns="82800" rIns="90000" bIns="72000" anchor="ctr" anchorCtr="0"/>
          <a:lstStyle/>
          <a:p>
            <a:pPr marL="0" marR="0" lvl="0" indent="0" algn="l" defTabSz="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20000"/>
              <a:buFontTx/>
              <a:buNone/>
              <a:defRPr/>
            </a:pPr>
            <a:r>
              <a:rPr lang="da-DK" sz="1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Nächste Schritte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1B65396-A5A3-45B4-97D3-F1E49E74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302380" cy="1126466"/>
          </a:xfrm>
        </p:spPr>
        <p:txBody>
          <a:bodyPr/>
          <a:lstStyle/>
          <a:p>
            <a:pPr>
              <a:defRPr/>
            </a:pPr>
            <a:r>
              <a:rPr lang="de-DE" dirty="0"/>
              <a:t>Aktionsprogramm KI für den Mittelstand </a:t>
            </a:r>
            <a:br>
              <a:rPr lang="de-DE" dirty="0"/>
            </a:br>
            <a:r>
              <a:rPr lang="de-DE" dirty="0">
                <a:solidFill>
                  <a:schemeClr val="accent1"/>
                </a:solidFill>
              </a:rPr>
              <a:t>Wettbewerb KI-Champions BW</a:t>
            </a:r>
            <a:endParaRPr dirty="0"/>
          </a:p>
        </p:txBody>
      </p:sp>
      <p:sp>
        <p:nvSpPr>
          <p:cNvPr id="6" name="Freihandform 9"/>
          <p:cNvSpPr>
            <a:spLocks noChangeArrowheads="1"/>
          </p:cNvSpPr>
          <p:nvPr/>
        </p:nvSpPr>
        <p:spPr bwMode="gray">
          <a:xfrm>
            <a:off x="2557420" y="1687015"/>
            <a:ext cx="8583160" cy="1980000"/>
          </a:xfrm>
          <a:custGeom>
            <a:avLst/>
            <a:gdLst>
              <a:gd name="connsiteX0" fmla="*/ 0 w 6551128"/>
              <a:gd name="connsiteY0" fmla="*/ 0 h 971550"/>
              <a:gd name="connsiteX1" fmla="*/ 684745 w 6551128"/>
              <a:gd name="connsiteY1" fmla="*/ 0 h 971550"/>
              <a:gd name="connsiteX2" fmla="*/ 1349366 w 6551128"/>
              <a:gd name="connsiteY2" fmla="*/ 0 h 971550"/>
              <a:gd name="connsiteX3" fmla="*/ 6551128 w 6551128"/>
              <a:gd name="connsiteY3" fmla="*/ 0 h 971550"/>
              <a:gd name="connsiteX4" fmla="*/ 6551128 w 6551128"/>
              <a:gd name="connsiteY4" fmla="*/ 971550 h 971550"/>
              <a:gd name="connsiteX5" fmla="*/ 1349366 w 6551128"/>
              <a:gd name="connsiteY5" fmla="*/ 971550 h 971550"/>
              <a:gd name="connsiteX6" fmla="*/ 684745 w 6551128"/>
              <a:gd name="connsiteY6" fmla="*/ 971550 h 971550"/>
              <a:gd name="connsiteX7" fmla="*/ 0 w 6551128"/>
              <a:gd name="connsiteY7" fmla="*/ 971550 h 971550"/>
              <a:gd name="connsiteX8" fmla="*/ 270616 w 6551128"/>
              <a:gd name="connsiteY8" fmla="*/ 485775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1128" h="971550" extrusionOk="0">
                <a:moveTo>
                  <a:pt x="0" y="0"/>
                </a:moveTo>
                <a:lnTo>
                  <a:pt x="684745" y="0"/>
                </a:lnTo>
                <a:lnTo>
                  <a:pt x="1349366" y="0"/>
                </a:lnTo>
                <a:lnTo>
                  <a:pt x="6551128" y="0"/>
                </a:lnTo>
                <a:lnTo>
                  <a:pt x="6551128" y="971550"/>
                </a:lnTo>
                <a:lnTo>
                  <a:pt x="1349366" y="971550"/>
                </a:lnTo>
                <a:lnTo>
                  <a:pt x="684745" y="971550"/>
                </a:lnTo>
                <a:lnTo>
                  <a:pt x="0" y="971550"/>
                </a:lnTo>
                <a:lnTo>
                  <a:pt x="270616" y="485775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KI-Champions aus der Wirtschaft und Forschungseinrichtungen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sichtbar machen</a:t>
            </a:r>
            <a:endParaRPr dirty="0"/>
          </a:p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Von den Besten anhand konkreter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Beispiele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für </a:t>
            </a: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anwendungsorientierte KI-Lösungen lernen</a:t>
            </a:r>
            <a:endParaRPr dirty="0"/>
          </a:p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Ein offenes und erfolgreiches KI-Ökosystem in BW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 unterstützen</a:t>
            </a:r>
            <a:endParaRPr dirty="0"/>
          </a:p>
        </p:txBody>
      </p:sp>
      <p:sp>
        <p:nvSpPr>
          <p:cNvPr id="7" name="Freihandform 11"/>
          <p:cNvSpPr>
            <a:spLocks noChangeArrowheads="1"/>
          </p:cNvSpPr>
          <p:nvPr/>
        </p:nvSpPr>
        <p:spPr bwMode="gray">
          <a:xfrm>
            <a:off x="2557420" y="3759959"/>
            <a:ext cx="8583160" cy="1974092"/>
          </a:xfrm>
          <a:custGeom>
            <a:avLst/>
            <a:gdLst>
              <a:gd name="connsiteX0" fmla="*/ 0 w 6551128"/>
              <a:gd name="connsiteY0" fmla="*/ 0 h 971550"/>
              <a:gd name="connsiteX1" fmla="*/ 684745 w 6551128"/>
              <a:gd name="connsiteY1" fmla="*/ 0 h 971550"/>
              <a:gd name="connsiteX2" fmla="*/ 1349366 w 6551128"/>
              <a:gd name="connsiteY2" fmla="*/ 0 h 971550"/>
              <a:gd name="connsiteX3" fmla="*/ 6551128 w 6551128"/>
              <a:gd name="connsiteY3" fmla="*/ 0 h 971550"/>
              <a:gd name="connsiteX4" fmla="*/ 6551128 w 6551128"/>
              <a:gd name="connsiteY4" fmla="*/ 971550 h 971550"/>
              <a:gd name="connsiteX5" fmla="*/ 1349366 w 6551128"/>
              <a:gd name="connsiteY5" fmla="*/ 971550 h 971550"/>
              <a:gd name="connsiteX6" fmla="*/ 684745 w 6551128"/>
              <a:gd name="connsiteY6" fmla="*/ 971550 h 971550"/>
              <a:gd name="connsiteX7" fmla="*/ 0 w 6551128"/>
              <a:gd name="connsiteY7" fmla="*/ 971550 h 971550"/>
              <a:gd name="connsiteX8" fmla="*/ 270616 w 6551128"/>
              <a:gd name="connsiteY8" fmla="*/ 485775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1128" h="971550" extrusionOk="0">
                <a:moveTo>
                  <a:pt x="0" y="0"/>
                </a:moveTo>
                <a:lnTo>
                  <a:pt x="684745" y="0"/>
                </a:lnTo>
                <a:lnTo>
                  <a:pt x="1349366" y="0"/>
                </a:lnTo>
                <a:lnTo>
                  <a:pt x="6551128" y="0"/>
                </a:lnTo>
                <a:lnTo>
                  <a:pt x="6551128" y="971550"/>
                </a:lnTo>
                <a:lnTo>
                  <a:pt x="1349366" y="971550"/>
                </a:lnTo>
                <a:lnTo>
                  <a:pt x="684745" y="971550"/>
                </a:lnTo>
                <a:lnTo>
                  <a:pt x="0" y="971550"/>
                </a:lnTo>
                <a:lnTo>
                  <a:pt x="270616" y="485775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Wettbewerb für </a:t>
            </a:r>
            <a:r>
              <a:rPr lang="de-DE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Unter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nehmen und wirtschaftsnahe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Forschungseinrichtungen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aus BW</a:t>
            </a:r>
            <a:endParaRPr dirty="0"/>
          </a:p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Niederschwellig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 im Verfahren</a:t>
            </a:r>
          </a:p>
          <a:p>
            <a:pPr marL="646113" indent="-183600">
              <a:spcAft>
                <a:spcPts val="600"/>
              </a:spcAft>
              <a:buSzPct val="90000"/>
              <a:buFont typeface="Wingdings"/>
              <a:buChar char="§"/>
              <a:defRPr/>
            </a:pP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Bewerbung online </a:t>
            </a: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bis zum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18. März 2020</a:t>
            </a:r>
            <a:endParaRPr sz="16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646113" marR="0" lvl="0" indent="-18360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/>
              <a:buChar char="§"/>
              <a:defRPr/>
            </a:pPr>
            <a:r>
              <a:rPr lang="de-DE" sz="1600" dirty="0">
                <a:solidFill>
                  <a:schemeClr val="tx1"/>
                </a:solidFill>
                <a:latin typeface="Arial"/>
                <a:cs typeface="Arial"/>
              </a:rPr>
              <a:t>Bewertung durch eine </a:t>
            </a:r>
            <a:r>
              <a:rPr lang="de-DE" sz="1600" b="1" dirty="0">
                <a:solidFill>
                  <a:schemeClr val="tx1"/>
                </a:solidFill>
                <a:latin typeface="Arial"/>
                <a:cs typeface="Arial"/>
              </a:rPr>
              <a:t>Expertenjury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953486" y="1682896"/>
            <a:ext cx="1840048" cy="1980000"/>
          </a:xfrm>
          <a:prstGeom prst="homePlate">
            <a:avLst>
              <a:gd name="adj" fmla="val 18857"/>
            </a:avLst>
          </a:prstGeom>
          <a:solidFill>
            <a:schemeClr val="accent1"/>
          </a:solidFill>
          <a:ln>
            <a:noFill/>
          </a:ln>
        </p:spPr>
        <p:txBody>
          <a:bodyPr lIns="90000" tIns="82800" rIns="90000" bIns="72000" anchor="ctr" anchorCtr="0"/>
          <a:lstStyle/>
          <a:p>
            <a:pPr marL="0" marR="0" lvl="0" indent="0" algn="l" defTabSz="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20000"/>
              <a:buFontTx/>
              <a:buNone/>
              <a:defRPr/>
            </a:pPr>
            <a:r>
              <a:rPr lang="da-DK" sz="1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Zielsetzung</a:t>
            </a:r>
            <a:endParaRPr lang="de-DE" sz="1600" b="1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953486" y="3759958"/>
            <a:ext cx="1840048" cy="1980001"/>
          </a:xfrm>
          <a:prstGeom prst="homePlate">
            <a:avLst>
              <a:gd name="adj" fmla="val 18416"/>
            </a:avLst>
          </a:prstGeom>
          <a:solidFill>
            <a:schemeClr val="accent1"/>
          </a:solidFill>
          <a:ln>
            <a:noFill/>
          </a:ln>
        </p:spPr>
        <p:txBody>
          <a:bodyPr lIns="90000" tIns="82800" rIns="90000" bIns="72000" anchor="ctr" anchorCtr="0"/>
          <a:lstStyle/>
          <a:p>
            <a:pPr marL="0" marR="0" lvl="0" indent="0" algn="l" defTabSz="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20000"/>
              <a:buFontTx/>
              <a:buNone/>
              <a:defRPr/>
            </a:pPr>
            <a:r>
              <a:rPr lang="da-DK" sz="1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Förder-konditionen (aktueller Planungs-stand)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F7CD77-C06B-4D83-94FC-CCE231A2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8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Initiative Wirtschaft 4.0 im Überblick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3771405" y="6356350"/>
            <a:ext cx="4652766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1353800" cy="1126466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Brückenschlag zwischen Wirtschaft &amp; Wissenschaft: 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Wirtschaftsnahes Forschungsprogramm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1487488" y="1686192"/>
            <a:ext cx="9433049" cy="3927208"/>
            <a:chOff x="1465257" y="1573330"/>
            <a:chExt cx="9486439" cy="3927208"/>
          </a:xfrm>
        </p:grpSpPr>
        <p:sp>
          <p:nvSpPr>
            <p:cNvPr id="8" name="Rechteck: obere Ecken, eine abgerundet, eine abgeschnitten 10"/>
            <p:cNvSpPr/>
            <p:nvPr/>
          </p:nvSpPr>
          <p:spPr bwMode="auto">
            <a:xfrm flipH="1">
              <a:off x="1465257" y="1604010"/>
              <a:ext cx="2794310" cy="3896528"/>
            </a:xfrm>
            <a:custGeom>
              <a:avLst/>
              <a:gdLst>
                <a:gd name="connsiteX0" fmla="*/ 0 w 2778584"/>
                <a:gd name="connsiteY0" fmla="*/ 0 h 3927212"/>
                <a:gd name="connsiteX1" fmla="*/ 1792465 w 2778584"/>
                <a:gd name="connsiteY1" fmla="*/ 0 h 3927212"/>
                <a:gd name="connsiteX2" fmla="*/ 2778584 w 2778584"/>
                <a:gd name="connsiteY2" fmla="*/ 986119 h 3927212"/>
                <a:gd name="connsiteX3" fmla="*/ 2778584 w 2778584"/>
                <a:gd name="connsiteY3" fmla="*/ 3927212 h 3927212"/>
                <a:gd name="connsiteX4" fmla="*/ 0 w 2778584"/>
                <a:gd name="connsiteY4" fmla="*/ 3927212 h 3927212"/>
                <a:gd name="connsiteX5" fmla="*/ 0 w 2778584"/>
                <a:gd name="connsiteY5" fmla="*/ 0 h 3927212"/>
                <a:gd name="connsiteX6" fmla="*/ 0 w 2778584"/>
                <a:gd name="connsiteY6" fmla="*/ 0 h 3927212"/>
                <a:gd name="connsiteX0" fmla="*/ 0 w 2778584"/>
                <a:gd name="connsiteY0" fmla="*/ 0 h 3927212"/>
                <a:gd name="connsiteX1" fmla="*/ 1888718 w 2778584"/>
                <a:gd name="connsiteY1" fmla="*/ 9625 h 3927212"/>
                <a:gd name="connsiteX2" fmla="*/ 2778584 w 2778584"/>
                <a:gd name="connsiteY2" fmla="*/ 986119 h 3927212"/>
                <a:gd name="connsiteX3" fmla="*/ 2778584 w 2778584"/>
                <a:gd name="connsiteY3" fmla="*/ 3927212 h 3927212"/>
                <a:gd name="connsiteX4" fmla="*/ 0 w 2778584"/>
                <a:gd name="connsiteY4" fmla="*/ 3927212 h 3927212"/>
                <a:gd name="connsiteX5" fmla="*/ 0 w 2778584"/>
                <a:gd name="connsiteY5" fmla="*/ 0 h 3927212"/>
                <a:gd name="connsiteX6" fmla="*/ 0 w 2778584"/>
                <a:gd name="connsiteY6" fmla="*/ 0 h 3927212"/>
                <a:gd name="connsiteX0" fmla="*/ 0 w 2778584"/>
                <a:gd name="connsiteY0" fmla="*/ 0 h 3927212"/>
                <a:gd name="connsiteX1" fmla="*/ 1927219 w 2778584"/>
                <a:gd name="connsiteY1" fmla="*/ 9625 h 3927212"/>
                <a:gd name="connsiteX2" fmla="*/ 2778584 w 2778584"/>
                <a:gd name="connsiteY2" fmla="*/ 986119 h 3927212"/>
                <a:gd name="connsiteX3" fmla="*/ 2778584 w 2778584"/>
                <a:gd name="connsiteY3" fmla="*/ 3927212 h 3927212"/>
                <a:gd name="connsiteX4" fmla="*/ 0 w 2778584"/>
                <a:gd name="connsiteY4" fmla="*/ 3927212 h 3927212"/>
                <a:gd name="connsiteX5" fmla="*/ 0 w 2778584"/>
                <a:gd name="connsiteY5" fmla="*/ 0 h 3927212"/>
                <a:gd name="connsiteX6" fmla="*/ 0 w 2778584"/>
                <a:gd name="connsiteY6" fmla="*/ 0 h 392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8584" h="3927212" extrusionOk="0">
                  <a:moveTo>
                    <a:pt x="0" y="0"/>
                  </a:moveTo>
                  <a:lnTo>
                    <a:pt x="1927219" y="9625"/>
                  </a:lnTo>
                  <a:lnTo>
                    <a:pt x="2778584" y="986119"/>
                  </a:lnTo>
                  <a:lnTo>
                    <a:pt x="2778584" y="3927212"/>
                  </a:lnTo>
                  <a:lnTo>
                    <a:pt x="0" y="39272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5" tIns="85344" rIns="85344" bIns="6205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de-DE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hteck: obere Ecken, eine abgerundet, eine abgeschnitten 13"/>
            <p:cNvSpPr/>
            <p:nvPr/>
          </p:nvSpPr>
          <p:spPr bwMode="auto">
            <a:xfrm rot="5400000">
              <a:off x="6656613" y="1113501"/>
              <a:ext cx="3835254" cy="4754912"/>
            </a:xfrm>
            <a:custGeom>
              <a:avLst/>
              <a:gdLst>
                <a:gd name="connsiteX0" fmla="*/ 0 w 3927211"/>
                <a:gd name="connsiteY0" fmla="*/ 0 h 5055997"/>
                <a:gd name="connsiteX1" fmla="*/ 2576525 w 3927211"/>
                <a:gd name="connsiteY1" fmla="*/ 0 h 5055997"/>
                <a:gd name="connsiteX2" fmla="*/ 3927211 w 3927211"/>
                <a:gd name="connsiteY2" fmla="*/ 1350686 h 5055997"/>
                <a:gd name="connsiteX3" fmla="*/ 3927211 w 3927211"/>
                <a:gd name="connsiteY3" fmla="*/ 5055997 h 5055997"/>
                <a:gd name="connsiteX4" fmla="*/ 0 w 3927211"/>
                <a:gd name="connsiteY4" fmla="*/ 5055997 h 5055997"/>
                <a:gd name="connsiteX5" fmla="*/ 0 w 3927211"/>
                <a:gd name="connsiteY5" fmla="*/ 0 h 5055997"/>
                <a:gd name="connsiteX6" fmla="*/ 0 w 3927211"/>
                <a:gd name="connsiteY6" fmla="*/ 0 h 5055997"/>
                <a:gd name="connsiteX0" fmla="*/ 0 w 3927211"/>
                <a:gd name="connsiteY0" fmla="*/ 9625 h 5065622"/>
                <a:gd name="connsiteX1" fmla="*/ 2605400 w 3927211"/>
                <a:gd name="connsiteY1" fmla="*/ 0 h 5065622"/>
                <a:gd name="connsiteX2" fmla="*/ 3927211 w 3927211"/>
                <a:gd name="connsiteY2" fmla="*/ 1360311 h 5065622"/>
                <a:gd name="connsiteX3" fmla="*/ 3927211 w 3927211"/>
                <a:gd name="connsiteY3" fmla="*/ 5065622 h 5065622"/>
                <a:gd name="connsiteX4" fmla="*/ 0 w 3927211"/>
                <a:gd name="connsiteY4" fmla="*/ 5065622 h 5065622"/>
                <a:gd name="connsiteX5" fmla="*/ 0 w 3927211"/>
                <a:gd name="connsiteY5" fmla="*/ 9625 h 5065622"/>
                <a:gd name="connsiteX6" fmla="*/ 0 w 3927211"/>
                <a:gd name="connsiteY6" fmla="*/ 9625 h 506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7211" h="5065622" extrusionOk="0">
                  <a:moveTo>
                    <a:pt x="0" y="9625"/>
                  </a:moveTo>
                  <a:lnTo>
                    <a:pt x="2605400" y="0"/>
                  </a:lnTo>
                  <a:lnTo>
                    <a:pt x="3927211" y="1360311"/>
                  </a:lnTo>
                  <a:lnTo>
                    <a:pt x="3927211" y="5065622"/>
                  </a:lnTo>
                  <a:lnTo>
                    <a:pt x="0" y="5065622"/>
                  </a:lnTo>
                  <a:lnTo>
                    <a:pt x="0" y="9625"/>
                  </a:lnTo>
                  <a:lnTo>
                    <a:pt x="0" y="9625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Pfeil: Fünfeck 4"/>
          <p:cNvSpPr/>
          <p:nvPr/>
        </p:nvSpPr>
        <p:spPr bwMode="auto">
          <a:xfrm flipV="1">
            <a:off x="838201" y="1742995"/>
            <a:ext cx="1441376" cy="879899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3543"/>
              <a:gd name="connsiteY0" fmla="*/ 0 h 906428"/>
              <a:gd name="connsiteX1" fmla="*/ 801956 w 1753543"/>
              <a:gd name="connsiteY1" fmla="*/ 0 h 906428"/>
              <a:gd name="connsiteX2" fmla="*/ 1753543 w 1753543"/>
              <a:gd name="connsiteY2" fmla="*/ 900790 h 906428"/>
              <a:gd name="connsiteX3" fmla="*/ 0 w 1753543"/>
              <a:gd name="connsiteY3" fmla="*/ 906428 h 906428"/>
              <a:gd name="connsiteX4" fmla="*/ 5964 w 1753543"/>
              <a:gd name="connsiteY4" fmla="*/ 0 h 906428"/>
              <a:gd name="connsiteX0" fmla="*/ 5964 w 1774013"/>
              <a:gd name="connsiteY0" fmla="*/ 0 h 910416"/>
              <a:gd name="connsiteX1" fmla="*/ 801956 w 1774013"/>
              <a:gd name="connsiteY1" fmla="*/ 0 h 910416"/>
              <a:gd name="connsiteX2" fmla="*/ 1774013 w 1774013"/>
              <a:gd name="connsiteY2" fmla="*/ 910416 h 910416"/>
              <a:gd name="connsiteX3" fmla="*/ 0 w 1774013"/>
              <a:gd name="connsiteY3" fmla="*/ 906428 h 910416"/>
              <a:gd name="connsiteX4" fmla="*/ 5964 w 1774013"/>
              <a:gd name="connsiteY4" fmla="*/ 0 h 910416"/>
              <a:gd name="connsiteX0" fmla="*/ 5964 w 1774013"/>
              <a:gd name="connsiteY0" fmla="*/ 0 h 910416"/>
              <a:gd name="connsiteX1" fmla="*/ 832661 w 1774013"/>
              <a:gd name="connsiteY1" fmla="*/ 0 h 910416"/>
              <a:gd name="connsiteX2" fmla="*/ 1774013 w 1774013"/>
              <a:gd name="connsiteY2" fmla="*/ 910416 h 910416"/>
              <a:gd name="connsiteX3" fmla="*/ 0 w 1774013"/>
              <a:gd name="connsiteY3" fmla="*/ 906428 h 910416"/>
              <a:gd name="connsiteX4" fmla="*/ 5964 w 1774013"/>
              <a:gd name="connsiteY4" fmla="*/ 0 h 910416"/>
              <a:gd name="connsiteX0" fmla="*/ 5964 w 1794482"/>
              <a:gd name="connsiteY0" fmla="*/ 0 h 920041"/>
              <a:gd name="connsiteX1" fmla="*/ 832661 w 1794482"/>
              <a:gd name="connsiteY1" fmla="*/ 0 h 920041"/>
              <a:gd name="connsiteX2" fmla="*/ 1794482 w 1794482"/>
              <a:gd name="connsiteY2" fmla="*/ 920041 h 920041"/>
              <a:gd name="connsiteX3" fmla="*/ 0 w 1794482"/>
              <a:gd name="connsiteY3" fmla="*/ 906428 h 920041"/>
              <a:gd name="connsiteX4" fmla="*/ 5964 w 1794482"/>
              <a:gd name="connsiteY4" fmla="*/ 0 h 92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482" h="920041" extrusionOk="0">
                <a:moveTo>
                  <a:pt x="5964" y="0"/>
                </a:moveTo>
                <a:lnTo>
                  <a:pt x="832661" y="0"/>
                </a:lnTo>
                <a:lnTo>
                  <a:pt x="1794482" y="920041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Textfeld 17"/>
          <p:cNvSpPr/>
          <p:nvPr/>
        </p:nvSpPr>
        <p:spPr bwMode="auto">
          <a:xfrm>
            <a:off x="911424" y="1772816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Worum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geht es?</a:t>
            </a:r>
            <a:endParaRPr sz="1600"/>
          </a:p>
        </p:txBody>
      </p:sp>
      <p:grpSp>
        <p:nvGrpSpPr>
          <p:cNvPr id="12" name="Gruppieren 1"/>
          <p:cNvGrpSpPr/>
          <p:nvPr/>
        </p:nvGrpSpPr>
        <p:grpSpPr bwMode="auto">
          <a:xfrm>
            <a:off x="9757775" y="4581128"/>
            <a:ext cx="1601967" cy="910415"/>
            <a:chOff x="10045051" y="4692517"/>
            <a:chExt cx="1715738" cy="910415"/>
          </a:xfrm>
        </p:grpSpPr>
        <p:sp>
          <p:nvSpPr>
            <p:cNvPr id="13" name="Pfeil: Fünfeck 4"/>
            <p:cNvSpPr/>
            <p:nvPr/>
          </p:nvSpPr>
          <p:spPr bwMode="auto">
            <a:xfrm flipH="1">
              <a:off x="10045051" y="4692517"/>
              <a:ext cx="1715738" cy="910415"/>
            </a:xfrm>
            <a:custGeom>
              <a:avLst/>
              <a:gdLst>
                <a:gd name="connsiteX0" fmla="*/ 0 w 1719006"/>
                <a:gd name="connsiteY0" fmla="*/ 0 h 1820829"/>
                <a:gd name="connsiteX1" fmla="*/ 787889 w 1719006"/>
                <a:gd name="connsiteY1" fmla="*/ 0 h 1820829"/>
                <a:gd name="connsiteX2" fmla="*/ 1719006 w 1719006"/>
                <a:gd name="connsiteY2" fmla="*/ 910415 h 1820829"/>
                <a:gd name="connsiteX3" fmla="*/ 787889 w 1719006"/>
                <a:gd name="connsiteY3" fmla="*/ 1820829 h 1820829"/>
                <a:gd name="connsiteX4" fmla="*/ 0 w 1719006"/>
                <a:gd name="connsiteY4" fmla="*/ 1820829 h 1820829"/>
                <a:gd name="connsiteX5" fmla="*/ 0 w 1719006"/>
                <a:gd name="connsiteY5" fmla="*/ 0 h 1820829"/>
                <a:gd name="connsiteX0" fmla="*/ 0 w 1719006"/>
                <a:gd name="connsiteY0" fmla="*/ 0 h 1820829"/>
                <a:gd name="connsiteX1" fmla="*/ 787889 w 1719006"/>
                <a:gd name="connsiteY1" fmla="*/ 0 h 1820829"/>
                <a:gd name="connsiteX2" fmla="*/ 1719006 w 1719006"/>
                <a:gd name="connsiteY2" fmla="*/ 910415 h 1820829"/>
                <a:gd name="connsiteX3" fmla="*/ 0 w 1719006"/>
                <a:gd name="connsiteY3" fmla="*/ 1820829 h 1820829"/>
                <a:gd name="connsiteX4" fmla="*/ 0 w 1719006"/>
                <a:gd name="connsiteY4" fmla="*/ 0 h 1820829"/>
                <a:gd name="connsiteX0" fmla="*/ 14067 w 1733073"/>
                <a:gd name="connsiteY0" fmla="*/ 0 h 934564"/>
                <a:gd name="connsiteX1" fmla="*/ 801956 w 1733073"/>
                <a:gd name="connsiteY1" fmla="*/ 0 h 934564"/>
                <a:gd name="connsiteX2" fmla="*/ 1733073 w 1733073"/>
                <a:gd name="connsiteY2" fmla="*/ 910415 h 934564"/>
                <a:gd name="connsiteX3" fmla="*/ 0 w 1733073"/>
                <a:gd name="connsiteY3" fmla="*/ 934564 h 934564"/>
                <a:gd name="connsiteX4" fmla="*/ 14067 w 1733073"/>
                <a:gd name="connsiteY4" fmla="*/ 0 h 934564"/>
                <a:gd name="connsiteX0" fmla="*/ 14067 w 1733073"/>
                <a:gd name="connsiteY0" fmla="*/ 0 h 910415"/>
                <a:gd name="connsiteX1" fmla="*/ 801956 w 1733073"/>
                <a:gd name="connsiteY1" fmla="*/ 0 h 910415"/>
                <a:gd name="connsiteX2" fmla="*/ 1733073 w 1733073"/>
                <a:gd name="connsiteY2" fmla="*/ 910415 h 910415"/>
                <a:gd name="connsiteX3" fmla="*/ 0 w 1733073"/>
                <a:gd name="connsiteY3" fmla="*/ 906428 h 910415"/>
                <a:gd name="connsiteX4" fmla="*/ 14067 w 1733073"/>
                <a:gd name="connsiteY4" fmla="*/ 0 h 910415"/>
                <a:gd name="connsiteX0" fmla="*/ 0 w 1734516"/>
                <a:gd name="connsiteY0" fmla="*/ 0 h 910415"/>
                <a:gd name="connsiteX1" fmla="*/ 803399 w 1734516"/>
                <a:gd name="connsiteY1" fmla="*/ 0 h 910415"/>
                <a:gd name="connsiteX2" fmla="*/ 1734516 w 1734516"/>
                <a:gd name="connsiteY2" fmla="*/ 910415 h 910415"/>
                <a:gd name="connsiteX3" fmla="*/ 1443 w 1734516"/>
                <a:gd name="connsiteY3" fmla="*/ 906428 h 910415"/>
                <a:gd name="connsiteX4" fmla="*/ 0 w 1734516"/>
                <a:gd name="connsiteY4" fmla="*/ 0 h 910415"/>
                <a:gd name="connsiteX0" fmla="*/ 0 w 1746106"/>
                <a:gd name="connsiteY0" fmla="*/ 0 h 910415"/>
                <a:gd name="connsiteX1" fmla="*/ 803399 w 1746106"/>
                <a:gd name="connsiteY1" fmla="*/ 0 h 910415"/>
                <a:gd name="connsiteX2" fmla="*/ 1746106 w 1746106"/>
                <a:gd name="connsiteY2" fmla="*/ 910415 h 910415"/>
                <a:gd name="connsiteX3" fmla="*/ 1443 w 1746106"/>
                <a:gd name="connsiteY3" fmla="*/ 906428 h 910415"/>
                <a:gd name="connsiteX4" fmla="*/ 0 w 1746106"/>
                <a:gd name="connsiteY4" fmla="*/ 0 h 910415"/>
                <a:gd name="connsiteX0" fmla="*/ 0 w 1746106"/>
                <a:gd name="connsiteY0" fmla="*/ 0 h 910415"/>
                <a:gd name="connsiteX1" fmla="*/ 780220 w 1746106"/>
                <a:gd name="connsiteY1" fmla="*/ 0 h 910415"/>
                <a:gd name="connsiteX2" fmla="*/ 1746106 w 1746106"/>
                <a:gd name="connsiteY2" fmla="*/ 910415 h 910415"/>
                <a:gd name="connsiteX3" fmla="*/ 1443 w 1746106"/>
                <a:gd name="connsiteY3" fmla="*/ 906428 h 910415"/>
                <a:gd name="connsiteX4" fmla="*/ 0 w 1746106"/>
                <a:gd name="connsiteY4" fmla="*/ 0 h 91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106" h="910415" extrusionOk="0">
                  <a:moveTo>
                    <a:pt x="0" y="0"/>
                  </a:moveTo>
                  <a:lnTo>
                    <a:pt x="780220" y="0"/>
                  </a:lnTo>
                  <a:lnTo>
                    <a:pt x="1746106" y="910415"/>
                  </a:lnTo>
                  <a:lnTo>
                    <a:pt x="1443" y="90642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4" name="Textfeld 20"/>
            <p:cNvSpPr/>
            <p:nvPr/>
          </p:nvSpPr>
          <p:spPr bwMode="auto">
            <a:xfrm>
              <a:off x="10515361" y="4926949"/>
              <a:ext cx="119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de-DE" sz="1600">
                  <a:solidFill>
                    <a:schemeClr val="bg1"/>
                  </a:solidFill>
                </a:rPr>
                <a:t>Was wird</a:t>
              </a:r>
              <a:br>
                <a:rPr lang="de-DE" sz="1600">
                  <a:solidFill>
                    <a:schemeClr val="bg1"/>
                  </a:solidFill>
                </a:rPr>
              </a:br>
              <a:r>
                <a:rPr lang="de-DE" sz="1600">
                  <a:solidFill>
                    <a:schemeClr val="bg1"/>
                  </a:solidFill>
                </a:rPr>
                <a:t>gefördert?</a:t>
              </a:r>
              <a:endParaRPr sz="1600"/>
            </a:p>
          </p:txBody>
        </p:sp>
      </p:grpSp>
      <p:sp>
        <p:nvSpPr>
          <p:cNvPr id="15" name="Rechteck 26"/>
          <p:cNvSpPr/>
          <p:nvPr/>
        </p:nvSpPr>
        <p:spPr bwMode="auto">
          <a:xfrm>
            <a:off x="1797516" y="2291269"/>
            <a:ext cx="246855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>
                <a:latin typeface="Arial"/>
                <a:cs typeface="Arial"/>
              </a:rPr>
              <a:t>Ziel des Programms ist es, den Wissenstransfer zwischen Wissenschaft und Wirtschaft zu verbessern: Damit sollen modernste KI-Technologien für die jeweiligen Einsatzfelder entwickelt und insbesondere für mittelständische Unternehmen verfügbar sein. </a:t>
            </a:r>
            <a:endParaRPr/>
          </a:p>
        </p:txBody>
      </p:sp>
      <p:sp>
        <p:nvSpPr>
          <p:cNvPr id="16" name="Rechteck 4"/>
          <p:cNvSpPr/>
          <p:nvPr/>
        </p:nvSpPr>
        <p:spPr bwMode="auto">
          <a:xfrm>
            <a:off x="6312024" y="1844824"/>
            <a:ext cx="4629151" cy="323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de-DE" sz="1600" b="1">
                <a:solidFill>
                  <a:schemeClr val="accent1"/>
                </a:solidFill>
                <a:latin typeface="Arial"/>
                <a:cs typeface="Arial"/>
              </a:rPr>
              <a:t>Projekt „Kognitive Robotik“ | </a:t>
            </a:r>
            <a:r>
              <a:rPr lang="de-DE" sz="1600">
                <a:latin typeface="Arial"/>
                <a:cs typeface="Arial"/>
              </a:rPr>
              <a:t>Erforschung und Entwicklung von Robotern, die auch in komplexen Umgebungen mit unvorher-</a:t>
            </a:r>
            <a:br>
              <a:rPr lang="de-DE" sz="1600">
                <a:latin typeface="Arial"/>
                <a:cs typeface="Arial"/>
              </a:rPr>
            </a:br>
            <a:r>
              <a:rPr lang="de-DE" sz="1600">
                <a:latin typeface="Arial"/>
                <a:cs typeface="Arial"/>
              </a:rPr>
              <a:t>gesehenen Situationen umgehen können.</a:t>
            </a:r>
            <a:endParaRPr/>
          </a:p>
          <a:p>
            <a:pPr marL="0" lvl="2">
              <a:spcAft>
                <a:spcPts val="600"/>
              </a:spcAft>
              <a:defRPr/>
            </a:pPr>
            <a:r>
              <a:rPr lang="de-DE" sz="1600" b="1">
                <a:solidFill>
                  <a:schemeClr val="accent1"/>
                </a:solidFill>
                <a:latin typeface="Arial"/>
                <a:cs typeface="Arial"/>
              </a:rPr>
              <a:t>Projekt „Mikroelektronik für KI“ | </a:t>
            </a:r>
            <a:r>
              <a:rPr lang="de-DE" sz="1600">
                <a:latin typeface="Arial"/>
                <a:cs typeface="Arial"/>
              </a:rPr>
              <a:t>Entwicklung sicherer, lernfähiger und besonders energie-effizienter KI-Chips, die ein elementarer Baustein für die Industrie 4.0 und das Internet der Dinge sind.</a:t>
            </a:r>
            <a:endParaRPr/>
          </a:p>
          <a:p>
            <a:pPr marL="0" lvl="2">
              <a:spcAft>
                <a:spcPts val="300"/>
              </a:spcAft>
              <a:defRPr/>
            </a:pPr>
            <a:r>
              <a:rPr lang="de-DE" sz="1600" b="1">
                <a:solidFill>
                  <a:schemeClr val="accent1"/>
                </a:solidFill>
                <a:latin typeface="Arial"/>
                <a:cs typeface="Arial"/>
              </a:rPr>
              <a:t>Projekt „Intelligente Diagnostik“| </a:t>
            </a:r>
            <a:r>
              <a:rPr lang="de-DE" sz="1600">
                <a:latin typeface="Arial"/>
                <a:cs typeface="Arial"/>
              </a:rPr>
              <a:t>Weiter-entwicklung der Technologie zur Erkennung </a:t>
            </a:r>
            <a:endParaRPr/>
          </a:p>
          <a:p>
            <a:pPr marL="0" lvl="2">
              <a:spcAft>
                <a:spcPts val="300"/>
              </a:spcAft>
              <a:defRPr/>
            </a:pPr>
            <a:r>
              <a:rPr lang="de-DE" sz="1600">
                <a:latin typeface="Arial"/>
                <a:cs typeface="Arial"/>
              </a:rPr>
              <a:t>von Hauttumoren mit Hilfe von KI. </a:t>
            </a:r>
            <a:endParaRPr/>
          </a:p>
        </p:txBody>
      </p:sp>
      <p:pic>
        <p:nvPicPr>
          <p:cNvPr id="17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11824" y="4500620"/>
            <a:ext cx="399160" cy="684185"/>
          </a:xfrm>
          <a:prstGeom prst="rect">
            <a:avLst/>
          </a:prstGeom>
        </p:spPr>
      </p:pic>
      <p:pic>
        <p:nvPicPr>
          <p:cNvPr id="18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2946" y="4500620"/>
            <a:ext cx="590511" cy="365125"/>
          </a:xfrm>
          <a:prstGeom prst="rect">
            <a:avLst/>
          </a:prstGeom>
        </p:spPr>
      </p:pic>
      <p:pic>
        <p:nvPicPr>
          <p:cNvPr id="19" name="Grafik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22282" y="3483313"/>
            <a:ext cx="961685" cy="176810"/>
          </a:xfrm>
          <a:prstGeom prst="rect">
            <a:avLst/>
          </a:prstGeom>
        </p:spPr>
      </p:pic>
      <p:pic>
        <p:nvPicPr>
          <p:cNvPr id="20" name="Grafik 2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21541" y="2088323"/>
            <a:ext cx="1071916" cy="292437"/>
          </a:xfrm>
          <a:prstGeom prst="rect">
            <a:avLst/>
          </a:prstGeom>
        </p:spPr>
      </p:pic>
      <p:pic>
        <p:nvPicPr>
          <p:cNvPr id="21" name="Grafik 2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01525" y="2461187"/>
            <a:ext cx="791932" cy="364032"/>
          </a:xfrm>
          <a:prstGeom prst="rect">
            <a:avLst/>
          </a:prstGeom>
        </p:spPr>
      </p:pic>
      <p:pic>
        <p:nvPicPr>
          <p:cNvPr id="22" name="Grafik 2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101525" y="4936083"/>
            <a:ext cx="1221764" cy="365125"/>
          </a:xfrm>
          <a:prstGeom prst="rect">
            <a:avLst/>
          </a:prstGeom>
        </p:spPr>
      </p:pic>
      <p:pic>
        <p:nvPicPr>
          <p:cNvPr id="23" name="Grafik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943103" y="4165542"/>
            <a:ext cx="655098" cy="29713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642541-139E-4E62-9A4F-511A995C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30</a:t>
            </a:fld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Rechteck: obere Ecken, eine abgerundet, eine abgeschnitten 10"/>
          <p:cNvSpPr/>
          <p:nvPr/>
        </p:nvSpPr>
        <p:spPr bwMode="auto">
          <a:xfrm flipH="1">
            <a:off x="1442217" y="1571887"/>
            <a:ext cx="9895245" cy="4335101"/>
          </a:xfrm>
          <a:prstGeom prst="snipRoundRect">
            <a:avLst>
              <a:gd name="adj1" fmla="val 0"/>
              <a:gd name="adj2" fmla="val 26913"/>
            </a:avLst>
          </a:prstGeom>
          <a:solidFill>
            <a:schemeClr val="accent3">
              <a:lumMod val="90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5" tIns="85344" rIns="85344" bIns="620518" numCol="1" spcCol="1270" anchor="ctr" anchorCtr="0">
            <a:no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Titel 3"/>
          <p:cNvSpPr>
            <a:spLocks noGrp="1"/>
          </p:cNvSpPr>
          <p:nvPr/>
        </p:nvSpPr>
        <p:spPr bwMode="auto">
          <a:xfrm>
            <a:off x="862880" y="250826"/>
            <a:ext cx="11353800" cy="1126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Leuchtturmprojekt: 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KI-Forschrittszentrum @ Cyber Valley</a:t>
            </a:r>
            <a:endParaRPr/>
          </a:p>
        </p:txBody>
      </p:sp>
      <p:sp>
        <p:nvSpPr>
          <p:cNvPr id="8" name="Pfeil: Fünfeck 4"/>
          <p:cNvSpPr/>
          <p:nvPr/>
        </p:nvSpPr>
        <p:spPr bwMode="auto">
          <a:xfrm flipV="1">
            <a:off x="862881" y="1598179"/>
            <a:ext cx="1555914" cy="852423"/>
          </a:xfrm>
          <a:custGeom>
            <a:avLst/>
            <a:gdLst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787889 w 1719006"/>
              <a:gd name="connsiteY3" fmla="*/ 1820829 h 1820829"/>
              <a:gd name="connsiteX4" fmla="*/ 0 w 1719006"/>
              <a:gd name="connsiteY4" fmla="*/ 1820829 h 1820829"/>
              <a:gd name="connsiteX5" fmla="*/ 0 w 1719006"/>
              <a:gd name="connsiteY5" fmla="*/ 0 h 1820829"/>
              <a:gd name="connsiteX0" fmla="*/ 0 w 1719006"/>
              <a:gd name="connsiteY0" fmla="*/ 0 h 1820829"/>
              <a:gd name="connsiteX1" fmla="*/ 787889 w 1719006"/>
              <a:gd name="connsiteY1" fmla="*/ 0 h 1820829"/>
              <a:gd name="connsiteX2" fmla="*/ 1719006 w 1719006"/>
              <a:gd name="connsiteY2" fmla="*/ 910415 h 1820829"/>
              <a:gd name="connsiteX3" fmla="*/ 0 w 1719006"/>
              <a:gd name="connsiteY3" fmla="*/ 1820829 h 1820829"/>
              <a:gd name="connsiteX4" fmla="*/ 0 w 1719006"/>
              <a:gd name="connsiteY4" fmla="*/ 0 h 1820829"/>
              <a:gd name="connsiteX0" fmla="*/ 14067 w 1733073"/>
              <a:gd name="connsiteY0" fmla="*/ 0 h 934564"/>
              <a:gd name="connsiteX1" fmla="*/ 801956 w 1733073"/>
              <a:gd name="connsiteY1" fmla="*/ 0 h 934564"/>
              <a:gd name="connsiteX2" fmla="*/ 1733073 w 1733073"/>
              <a:gd name="connsiteY2" fmla="*/ 910415 h 934564"/>
              <a:gd name="connsiteX3" fmla="*/ 0 w 1733073"/>
              <a:gd name="connsiteY3" fmla="*/ 934564 h 934564"/>
              <a:gd name="connsiteX4" fmla="*/ 14067 w 1733073"/>
              <a:gd name="connsiteY4" fmla="*/ 0 h 934564"/>
              <a:gd name="connsiteX0" fmla="*/ 14067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14067 w 1733073"/>
              <a:gd name="connsiteY4" fmla="*/ 0 h 910415"/>
              <a:gd name="connsiteX0" fmla="*/ 5964 w 1733073"/>
              <a:gd name="connsiteY0" fmla="*/ 0 h 910415"/>
              <a:gd name="connsiteX1" fmla="*/ 801956 w 1733073"/>
              <a:gd name="connsiteY1" fmla="*/ 0 h 910415"/>
              <a:gd name="connsiteX2" fmla="*/ 1733073 w 1733073"/>
              <a:gd name="connsiteY2" fmla="*/ 910415 h 910415"/>
              <a:gd name="connsiteX3" fmla="*/ 0 w 1733073"/>
              <a:gd name="connsiteY3" fmla="*/ 906428 h 910415"/>
              <a:gd name="connsiteX4" fmla="*/ 5964 w 1733073"/>
              <a:gd name="connsiteY4" fmla="*/ 0 h 910415"/>
              <a:gd name="connsiteX0" fmla="*/ 5964 w 1757425"/>
              <a:gd name="connsiteY0" fmla="*/ 0 h 910415"/>
              <a:gd name="connsiteX1" fmla="*/ 801956 w 1757425"/>
              <a:gd name="connsiteY1" fmla="*/ 0 h 910415"/>
              <a:gd name="connsiteX2" fmla="*/ 1757425 w 1757425"/>
              <a:gd name="connsiteY2" fmla="*/ 910415 h 910415"/>
              <a:gd name="connsiteX3" fmla="*/ 0 w 1757425"/>
              <a:gd name="connsiteY3" fmla="*/ 906428 h 910415"/>
              <a:gd name="connsiteX4" fmla="*/ 5964 w 1757425"/>
              <a:gd name="connsiteY4" fmla="*/ 0 h 910415"/>
              <a:gd name="connsiteX0" fmla="*/ 5964 w 1781777"/>
              <a:gd name="connsiteY0" fmla="*/ 0 h 906428"/>
              <a:gd name="connsiteX1" fmla="*/ 801956 w 1781777"/>
              <a:gd name="connsiteY1" fmla="*/ 0 h 906428"/>
              <a:gd name="connsiteX2" fmla="*/ 1781777 w 1781777"/>
              <a:gd name="connsiteY2" fmla="*/ 899060 h 906428"/>
              <a:gd name="connsiteX3" fmla="*/ 0 w 1781777"/>
              <a:gd name="connsiteY3" fmla="*/ 906428 h 906428"/>
              <a:gd name="connsiteX4" fmla="*/ 5964 w 1781777"/>
              <a:gd name="connsiteY4" fmla="*/ 0 h 906428"/>
              <a:gd name="connsiteX0" fmla="*/ 5964 w 1781777"/>
              <a:gd name="connsiteY0" fmla="*/ 0 h 910415"/>
              <a:gd name="connsiteX1" fmla="*/ 801956 w 1781777"/>
              <a:gd name="connsiteY1" fmla="*/ 0 h 910415"/>
              <a:gd name="connsiteX2" fmla="*/ 1781777 w 1781777"/>
              <a:gd name="connsiteY2" fmla="*/ 910415 h 910415"/>
              <a:gd name="connsiteX3" fmla="*/ 0 w 1781777"/>
              <a:gd name="connsiteY3" fmla="*/ 906428 h 910415"/>
              <a:gd name="connsiteX4" fmla="*/ 5964 w 1781777"/>
              <a:gd name="connsiteY4" fmla="*/ 0 h 9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777" h="910415" extrusionOk="0">
                <a:moveTo>
                  <a:pt x="5964" y="0"/>
                </a:moveTo>
                <a:lnTo>
                  <a:pt x="801956" y="0"/>
                </a:lnTo>
                <a:lnTo>
                  <a:pt x="1781777" y="910415"/>
                </a:lnTo>
                <a:lnTo>
                  <a:pt x="0" y="906428"/>
                </a:lnTo>
                <a:lnTo>
                  <a:pt x="596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" name="Rechteck 7"/>
          <p:cNvSpPr/>
          <p:nvPr/>
        </p:nvSpPr>
        <p:spPr bwMode="auto">
          <a:xfrm>
            <a:off x="2148508" y="1763623"/>
            <a:ext cx="837356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defRPr/>
            </a:pPr>
            <a:r>
              <a:rPr lang="de-DE" sz="1600" dirty="0">
                <a:latin typeface="Arial"/>
              </a:rPr>
              <a:t>	Das Wirtschaftsministerium Baden-Württemberg und die Fraunhofer-Gesellschaft finanzieren zu gleichen Teilen das KI-Fortschrittszentrum »Lernende Systeme«, das zum 1. Oktober 2019 in das </a:t>
            </a:r>
            <a:r>
              <a:rPr lang="de-DE" sz="1600" dirty="0" err="1">
                <a:latin typeface="Arial"/>
              </a:rPr>
              <a:t>Cyber</a:t>
            </a:r>
            <a:r>
              <a:rPr lang="de-DE" sz="1600" dirty="0">
                <a:latin typeface="Arial"/>
              </a:rPr>
              <a:t> Valley-Konsortium integriert wurde. </a:t>
            </a:r>
            <a:endParaRPr lang="en-US" dirty="0"/>
          </a:p>
        </p:txBody>
      </p:sp>
      <p:pic>
        <p:nvPicPr>
          <p:cNvPr id="10" name="Picture 2" descr="PK Cyber Valley am 7. November 2019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61348" y="3190736"/>
            <a:ext cx="3401507" cy="1832099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 bwMode="auto">
          <a:xfrm>
            <a:off x="5591944" y="2663031"/>
            <a:ext cx="5636422" cy="32008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Anwendungsorientierte KI-Forschung | </a:t>
            </a:r>
            <a:r>
              <a:rPr lang="de-DE" sz="1600" dirty="0">
                <a:latin typeface="Arial"/>
              </a:rPr>
              <a:t>Zwei Säulen: KI im verarbeitenden Gewerbe und KI im </a:t>
            </a:r>
            <a:r>
              <a:rPr lang="de-DE" sz="1600" dirty="0" smtClean="0">
                <a:latin typeface="Arial"/>
              </a:rPr>
              <a:t>Dienstleistungssektor. 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Wissenstransfer | </a:t>
            </a:r>
            <a:r>
              <a:rPr lang="de-DE" sz="1600" dirty="0">
                <a:latin typeface="Arial"/>
              </a:rPr>
              <a:t>Breite Palette an Services für KMU - vom Tag der offenen Tür im Labor über individuelle Quick Checks und Explorationsprojekte bis hin zu permanenten Unternehmenslabors – zum Teil finanziert aus dem Budget des </a:t>
            </a:r>
            <a:r>
              <a:rPr lang="de-DE" sz="1600" dirty="0" smtClean="0">
                <a:latin typeface="Arial"/>
              </a:rPr>
              <a:t>Zentrums.</a:t>
            </a:r>
            <a:endParaRPr dirty="0"/>
          </a:p>
          <a:p>
            <a:pPr marL="0" lvl="2">
              <a:spcAft>
                <a:spcPts val="600"/>
              </a:spcAft>
              <a:defRPr/>
            </a:pP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Enge Zusammenarbeit mit </a:t>
            </a:r>
            <a:r>
              <a:rPr lang="de-DE" sz="1600" b="1" dirty="0" err="1">
                <a:solidFill>
                  <a:schemeClr val="accent1"/>
                </a:solidFill>
                <a:latin typeface="Arial"/>
                <a:cs typeface="Arial"/>
              </a:rPr>
              <a:t>Cyber</a:t>
            </a:r>
            <a:r>
              <a:rPr lang="de-DE" sz="1600" b="1" dirty="0">
                <a:solidFill>
                  <a:schemeClr val="accent1"/>
                </a:solidFill>
                <a:latin typeface="Arial"/>
                <a:cs typeface="Arial"/>
              </a:rPr>
              <a:t> Valley</a:t>
            </a:r>
            <a:r>
              <a:rPr lang="de-DE" sz="1600" b="1" dirty="0">
                <a:solidFill>
                  <a:schemeClr val="accent1"/>
                </a:solidFill>
                <a:latin typeface="Arial"/>
              </a:rPr>
              <a:t> | </a:t>
            </a:r>
            <a:r>
              <a:rPr lang="de-DE" sz="1600" dirty="0" err="1">
                <a:latin typeface="Arial"/>
              </a:rPr>
              <a:t>ForscherInnen</a:t>
            </a:r>
            <a:r>
              <a:rPr lang="de-DE" sz="1600" dirty="0">
                <a:latin typeface="Arial"/>
              </a:rPr>
              <a:t> arbeiten eng zusammen und schlagen eine Brücke von der akademischen Spitzenforschung zur kommerziellen Anwendung in KMU.</a:t>
            </a:r>
            <a:endParaRPr sz="1600" dirty="0">
              <a:latin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430E96A-EF4D-4AD4-8F1A-2EA8CBE0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31</a:t>
            </a:fld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Vernetzung &amp; Informationen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33</a:t>
            </a:r>
            <a:endParaRPr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Den Überblick behalten: </a:t>
            </a:r>
            <a:r>
              <a:rPr lang="de-DE">
                <a:solidFill>
                  <a:schemeClr val="accent1"/>
                </a:solidFill>
              </a:rPr>
              <a:t>Das Online-Informationsportal „Wirtschaft digital BW“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61018" y="1605590"/>
            <a:ext cx="7851406" cy="4007059"/>
          </a:xfrm>
          <a:prstGeom prst="rect">
            <a:avLst/>
          </a:prstGeom>
        </p:spPr>
      </p:pic>
      <p:sp>
        <p:nvSpPr>
          <p:cNvPr id="8" name="Rechteck 6"/>
          <p:cNvSpPr/>
          <p:nvPr/>
        </p:nvSpPr>
        <p:spPr bwMode="auto">
          <a:xfrm>
            <a:off x="4461837" y="5840684"/>
            <a:ext cx="3255507" cy="276999"/>
          </a:xfrm>
          <a:prstGeom prst="rect">
            <a:avLst/>
          </a:prstGeom>
        </p:spPr>
        <p:txBody>
          <a:bodyPr wrap="none" tIns="0" rIns="0" bIns="0">
            <a:spAutoFit/>
          </a:bodyPr>
          <a:lstStyle/>
          <a:p>
            <a:pPr algn="ctr">
              <a:defRPr/>
            </a:pPr>
            <a:r>
              <a:rPr lang="de-DE" b="1" u="sng">
                <a:solidFill>
                  <a:schemeClr val="accent2"/>
                </a:solidFill>
                <a:latin typeface="Arial"/>
                <a:cs typeface="Arial"/>
                <a:hlinkClick r:id="rId3"/>
              </a:rPr>
              <a:t>www.wirtschaft-digital-bw.de</a:t>
            </a:r>
            <a:endParaRPr lang="de-DE" b="1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: obere Ecken, eine abgerundet, eine abgeschnitten 11"/>
          <p:cNvSpPr/>
          <p:nvPr/>
        </p:nvSpPr>
        <p:spPr bwMode="auto">
          <a:xfrm rot="10800000">
            <a:off x="4571999" y="1700809"/>
            <a:ext cx="6920877" cy="2916000"/>
          </a:xfrm>
          <a:prstGeom prst="snipRoundRect">
            <a:avLst>
              <a:gd name="adj1" fmla="val 0"/>
              <a:gd name="adj2" fmla="val 48275"/>
            </a:avLst>
          </a:prstGeom>
          <a:blipFill dpi="0" rotWithShape="0">
            <a:blip r:embed="rId2"/>
            <a:srcRect/>
            <a:tile tx="0" ty="0" sx="70000" sy="70000" flip="none" algn="ctr"/>
          </a:blip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Digitalgipfel 2020: </a:t>
            </a:r>
            <a:r>
              <a:rPr lang="de-DE" dirty="0">
                <a:solidFill>
                  <a:schemeClr val="accent1"/>
                </a:solidFill>
              </a:rPr>
              <a:t>Die zentrale Spitzenveranstaltung der Initiative Wirtschaft 4.0 zum Thema Digitalisierung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8" name="Gruppieren 10"/>
          <p:cNvGrpSpPr/>
          <p:nvPr/>
        </p:nvGrpSpPr>
        <p:grpSpPr bwMode="auto">
          <a:xfrm>
            <a:off x="827515" y="3284984"/>
            <a:ext cx="4980453" cy="2880321"/>
            <a:chOff x="480262" y="3348942"/>
            <a:chExt cx="3643520" cy="2676470"/>
          </a:xfrm>
        </p:grpSpPr>
        <p:sp>
          <p:nvSpPr>
            <p:cNvPr id="9" name="Rechteck: eine Ecke abgeschnitten 8"/>
            <p:cNvSpPr/>
            <p:nvPr/>
          </p:nvSpPr>
          <p:spPr bwMode="auto">
            <a:xfrm>
              <a:off x="491041" y="3348942"/>
              <a:ext cx="3632742" cy="2433960"/>
            </a:xfrm>
            <a:prstGeom prst="snip1Rect">
              <a:avLst>
                <a:gd name="adj" fmla="val 50000"/>
              </a:avLst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" name="Rectangle 3"/>
            <p:cNvSpPr/>
            <p:nvPr/>
          </p:nvSpPr>
          <p:spPr bwMode="auto">
            <a:xfrm>
              <a:off x="480262" y="5782038"/>
              <a:ext cx="1537240" cy="243374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>
              <a:lvl1pPr marL="280988" indent="-280988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7238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763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5954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145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4717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289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3861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433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r>
                <a:rPr lang="de-DE" sz="800">
                  <a:latin typeface="Arial"/>
                  <a:cs typeface="Arial"/>
                </a:rPr>
                <a:t>Bildquelle: KD Busch</a:t>
              </a:r>
              <a:endParaRPr/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9A3BFC91-FC4E-431C-9973-881C2233DB3C}"/>
              </a:ext>
            </a:extLst>
          </p:cNvPr>
          <p:cNvSpPr/>
          <p:nvPr/>
        </p:nvSpPr>
        <p:spPr>
          <a:xfrm>
            <a:off x="6092176" y="4653359"/>
            <a:ext cx="5400700" cy="1250035"/>
          </a:xfrm>
          <a:prstGeom prst="rect">
            <a:avLst/>
          </a:prstGeom>
          <a:solidFill>
            <a:srgbClr val="D10F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FOLGEN SIE DEN AKTUELLEN NEWS ZUM GIPFEL AUF! </a:t>
            </a:r>
          </a:p>
          <a:p>
            <a:pPr algn="ctr"/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LinkedIn</a:t>
            </a:r>
            <a:r>
              <a:rPr lang="de-DE" dirty="0">
                <a:solidFill>
                  <a:schemeClr val="bg1"/>
                </a:solidFill>
              </a:rPr>
              <a:t> / </a:t>
            </a:r>
            <a:r>
              <a:rPr lang="de-D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XING</a:t>
            </a:r>
            <a:r>
              <a:rPr lang="de-DE" dirty="0">
                <a:solidFill>
                  <a:schemeClr val="bg1"/>
                </a:solidFill>
              </a:rPr>
              <a:t> / </a:t>
            </a:r>
            <a:r>
              <a:rPr lang="de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Facebook</a:t>
            </a:r>
            <a:r>
              <a:rPr lang="de-DE" dirty="0">
                <a:solidFill>
                  <a:schemeClr val="bg1"/>
                </a:solidFill>
              </a:rPr>
              <a:t> / </a:t>
            </a:r>
            <a:r>
              <a:rPr lang="de-D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Twitter</a:t>
            </a:r>
            <a:r>
              <a:rPr lang="de-DE" dirty="0">
                <a:solidFill>
                  <a:schemeClr val="bg1"/>
                </a:solidFill>
              </a:rPr>
              <a:t> / </a:t>
            </a:r>
            <a:r>
              <a:rPr lang="de-DE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Instagram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oder unter </a:t>
            </a:r>
            <a:r>
              <a:rPr lang="de-DE" dirty="0" smtClean="0">
                <a:solidFill>
                  <a:schemeClr val="bg1"/>
                </a:solidFill>
              </a:rPr>
              <a:t>www.wirtschaft-digital.de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4529A59-BA93-49AD-9F54-40F0D8BDC74E}"/>
              </a:ext>
            </a:extLst>
          </p:cNvPr>
          <p:cNvSpPr/>
          <p:nvPr/>
        </p:nvSpPr>
        <p:spPr>
          <a:xfrm>
            <a:off x="822971" y="1760638"/>
            <a:ext cx="3733799" cy="1393130"/>
          </a:xfrm>
          <a:prstGeom prst="rect">
            <a:avLst/>
          </a:prstGeom>
          <a:solidFill>
            <a:srgbClr val="D10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Größer. Inspirierender. Zukunftsweisender.</a:t>
            </a:r>
            <a:endParaRPr lang="en-GB" sz="2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30775E-640F-4859-BD24-A5482AA8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AB2D65-E03B-490E-B1F7-A7A4486A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34</a:t>
            </a:fld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Kontakt zur Koordinierungsstelle Wirtschaft 4.0</a:t>
            </a:r>
            <a:endParaRPr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24594" y="1967122"/>
            <a:ext cx="2160000" cy="1437750"/>
          </a:xfrm>
          <a:prstGeom prst="rect">
            <a:avLst/>
          </a:prstGeom>
        </p:spPr>
      </p:pic>
      <p:sp>
        <p:nvSpPr>
          <p:cNvPr id="8" name="Textfeld 7"/>
          <p:cNvSpPr/>
          <p:nvPr/>
        </p:nvSpPr>
        <p:spPr bwMode="auto">
          <a:xfrm>
            <a:off x="8641615" y="2003217"/>
            <a:ext cx="299158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>
                <a:latin typeface="Arial"/>
                <a:cs typeface="Arial"/>
              </a:rPr>
              <a:t>Janina Henning</a:t>
            </a:r>
            <a:endParaRPr sz="1600" b="1">
              <a:latin typeface="Arial"/>
              <a:cs typeface="Arial"/>
            </a:endParaRPr>
          </a:p>
          <a:p>
            <a:pPr>
              <a:defRPr/>
            </a:pPr>
            <a:r>
              <a:rPr lang="de-DE" sz="1600">
                <a:latin typeface="Arial"/>
                <a:cs typeface="Arial"/>
              </a:rPr>
              <a:t>Mobil: +49 160 97828515</a:t>
            </a:r>
            <a:endParaRPr sz="1600"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de-DE" sz="1600">
                <a:latin typeface="Arial"/>
                <a:cs typeface="Arial"/>
              </a:rPr>
              <a:t>E-Mail: </a:t>
            </a:r>
            <a:r>
              <a:rPr lang="de-DE" sz="1600" u="sng">
                <a:latin typeface="Arial"/>
                <a:cs typeface="Arial"/>
                <a:hlinkClick r:id="rId3"/>
              </a:rPr>
              <a:t>henning@iw40-bw.de</a:t>
            </a:r>
            <a:endParaRPr lang="de-DE" sz="1600">
              <a:latin typeface="Arial"/>
              <a:cs typeface="Arial"/>
            </a:endParaRPr>
          </a:p>
          <a:p>
            <a:pPr>
              <a:defRPr/>
            </a:pPr>
            <a:r>
              <a:rPr lang="de-DE" sz="1600" i="1">
                <a:latin typeface="Arial"/>
                <a:cs typeface="Arial"/>
              </a:rPr>
              <a:t>Kommunikation</a:t>
            </a:r>
            <a:endParaRPr sz="1600" i="1">
              <a:latin typeface="Arial"/>
              <a:cs typeface="Arial"/>
            </a:endParaRPr>
          </a:p>
        </p:txBody>
      </p:sp>
      <p:sp>
        <p:nvSpPr>
          <p:cNvPr id="9" name="Textfeld 8"/>
          <p:cNvSpPr/>
          <p:nvPr/>
        </p:nvSpPr>
        <p:spPr bwMode="auto">
          <a:xfrm>
            <a:off x="8641615" y="4301424"/>
            <a:ext cx="3287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>
                <a:latin typeface="Arial"/>
                <a:cs typeface="Arial"/>
              </a:rPr>
              <a:t>Tobias Wojtanowski</a:t>
            </a:r>
            <a:endParaRPr sz="1600" b="1">
              <a:latin typeface="Arial"/>
              <a:cs typeface="Arial"/>
            </a:endParaRPr>
          </a:p>
          <a:p>
            <a:pPr>
              <a:defRPr/>
            </a:pPr>
            <a:r>
              <a:rPr lang="de-DE" sz="1600">
                <a:latin typeface="Arial"/>
                <a:cs typeface="Arial"/>
              </a:rPr>
              <a:t>Mobil: </a:t>
            </a:r>
            <a:r>
              <a:rPr lang="de-DE" sz="1600">
                <a:latin typeface="Arial"/>
              </a:rPr>
              <a:t>: +49 1512 2371661</a:t>
            </a:r>
            <a:endParaRPr/>
          </a:p>
          <a:p>
            <a:pPr>
              <a:defRPr/>
            </a:pPr>
            <a:r>
              <a:rPr lang="de-DE" sz="1600">
                <a:latin typeface="Arial"/>
              </a:rPr>
              <a:t>E-Mail</a:t>
            </a:r>
            <a:r>
              <a:rPr lang="de-DE" sz="1600">
                <a:latin typeface="Arial"/>
                <a:cs typeface="Arial"/>
              </a:rPr>
              <a:t>: </a:t>
            </a:r>
            <a:r>
              <a:rPr lang="de-DE" sz="1600" u="sng">
                <a:latin typeface="Arial"/>
                <a:cs typeface="Arial"/>
                <a:hlinkClick r:id="rId4"/>
              </a:rPr>
              <a:t>wojtanowski@iw40-bw.de</a:t>
            </a:r>
            <a:endParaRPr lang="de-DE" sz="1600" u="sng">
              <a:latin typeface="Arial"/>
              <a:cs typeface="Arial"/>
            </a:endParaRPr>
          </a:p>
          <a:p>
            <a:pPr>
              <a:defRPr/>
            </a:pPr>
            <a:r>
              <a:rPr lang="de-DE" sz="1600" i="1">
                <a:latin typeface="Arial"/>
                <a:cs typeface="Arial"/>
              </a:rPr>
              <a:t>Arbeitsgruppen</a:t>
            </a:r>
            <a:endParaRPr/>
          </a:p>
          <a:p>
            <a:pPr>
              <a:defRPr/>
            </a:pPr>
            <a:r>
              <a:rPr lang="de-DE" sz="1600" i="1">
                <a:latin typeface="Arial"/>
                <a:cs typeface="Arial"/>
              </a:rPr>
              <a:t>Fachthemen</a:t>
            </a:r>
            <a:endParaRPr lang="de-DE" sz="1600">
              <a:latin typeface="Arial"/>
              <a:cs typeface="Arial"/>
            </a:endParaRPr>
          </a:p>
          <a:p>
            <a:pPr>
              <a:defRPr/>
            </a:pPr>
            <a:endParaRPr sz="1600">
              <a:latin typeface="Arial"/>
              <a:cs typeface="Arial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3123640" y="2147389"/>
            <a:ext cx="29003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</a:rPr>
              <a:t>Bernhard Grieb</a:t>
            </a:r>
            <a:endParaRPr sz="16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de-DE" sz="1600" dirty="0">
                <a:latin typeface="Arial"/>
                <a:cs typeface="Arial"/>
              </a:rPr>
              <a:t>Telefon: </a:t>
            </a:r>
            <a:r>
              <a:rPr lang="de-DE" dirty="0"/>
              <a:t>+49 711 </a:t>
            </a:r>
            <a:r>
              <a:rPr lang="de-DE" dirty="0" smtClean="0"/>
              <a:t>658355</a:t>
            </a:r>
            <a:r>
              <a:rPr lang="de-DE" dirty="0" smtClean="0"/>
              <a:t>-14</a:t>
            </a:r>
            <a:r>
              <a:rPr lang="de-DE" dirty="0"/>
              <a:t/>
            </a:r>
            <a:br>
              <a:rPr lang="de-DE" dirty="0"/>
            </a:br>
            <a:r>
              <a:rPr lang="de-DE" sz="1600" dirty="0">
                <a:latin typeface="Arial"/>
                <a:cs typeface="Arial"/>
              </a:rPr>
              <a:t>E-Mail: </a:t>
            </a:r>
            <a:r>
              <a:rPr lang="de-DE" sz="1600" u="sng" dirty="0" smtClean="0">
                <a:latin typeface="Arial"/>
                <a:cs typeface="Arial"/>
                <a:hlinkClick r:id="rId5"/>
              </a:rPr>
              <a:t>grieb@iw40-bw.de</a:t>
            </a:r>
            <a:endParaRPr lang="de-DE" sz="1600" dirty="0">
              <a:latin typeface="Arial"/>
              <a:cs typeface="Arial"/>
            </a:endParaRPr>
          </a:p>
          <a:p>
            <a:pPr>
              <a:defRPr/>
            </a:pPr>
            <a:r>
              <a:rPr lang="de-DE" sz="1600" i="1" dirty="0">
                <a:latin typeface="Arial"/>
                <a:cs typeface="Arial"/>
              </a:rPr>
              <a:t>Allgemeine Koordination, Arbeitsgruppen, Fachthemen</a:t>
            </a:r>
            <a:endParaRPr sz="1600" i="1" dirty="0">
              <a:latin typeface="Arial"/>
              <a:cs typeface="Arial"/>
            </a:endParaRPr>
          </a:p>
        </p:txBody>
      </p:sp>
      <p:sp>
        <p:nvSpPr>
          <p:cNvPr id="11" name="Textfeld 8"/>
          <p:cNvSpPr/>
          <p:nvPr/>
        </p:nvSpPr>
        <p:spPr bwMode="auto">
          <a:xfrm>
            <a:off x="3135335" y="4294050"/>
            <a:ext cx="320095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</a:rPr>
              <a:t>Paul Möhlmann</a:t>
            </a:r>
            <a:endParaRPr sz="16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de-DE" sz="1600" dirty="0">
                <a:latin typeface="Arial"/>
                <a:cs typeface="Arial"/>
              </a:rPr>
              <a:t>Telefon: +49 711 </a:t>
            </a:r>
            <a:r>
              <a:rPr lang="de-DE" sz="1600" dirty="0" smtClean="0">
                <a:latin typeface="Arial"/>
                <a:cs typeface="Arial"/>
              </a:rPr>
              <a:t>658355-18</a:t>
            </a:r>
            <a:r>
              <a:rPr lang="de-DE" sz="1600" dirty="0">
                <a:latin typeface="Arial"/>
                <a:cs typeface="Arial"/>
              </a:rPr>
              <a:t/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dirty="0">
                <a:latin typeface="Arial"/>
                <a:cs typeface="Arial"/>
              </a:rPr>
              <a:t>E-Mail: </a:t>
            </a:r>
            <a:r>
              <a:rPr lang="de-DE" sz="1600" u="sng" dirty="0">
                <a:latin typeface="Arial"/>
                <a:cs typeface="Arial"/>
                <a:hlinkClick r:id="rId6"/>
              </a:rPr>
              <a:t>moehlmann@iw40-bw.de</a:t>
            </a:r>
            <a:endParaRPr lang="de-DE" sz="1600" dirty="0">
              <a:latin typeface="Arial"/>
              <a:cs typeface="Arial"/>
            </a:endParaRPr>
          </a:p>
          <a:p>
            <a:pPr>
              <a:defRPr/>
            </a:pPr>
            <a:r>
              <a:rPr lang="de-DE" sz="1600" i="1" dirty="0">
                <a:latin typeface="Arial"/>
                <a:cs typeface="Arial"/>
              </a:rPr>
              <a:t>Allgemeine Koordination</a:t>
            </a:r>
            <a:endParaRPr dirty="0"/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7"/>
          <a:srcRect t="5180" b="35840"/>
          <a:stretch/>
        </p:blipFill>
        <p:spPr bwMode="auto">
          <a:xfrm>
            <a:off x="896902" y="4344693"/>
            <a:ext cx="2160000" cy="1394481"/>
          </a:xfrm>
          <a:prstGeom prst="rect">
            <a:avLst/>
          </a:prstGeom>
        </p:spPr>
      </p:pic>
      <p:pic>
        <p:nvPicPr>
          <p:cNvPr id="13" name="Grafik 15"/>
          <p:cNvPicPr>
            <a:picLocks noChangeAspect="1"/>
          </p:cNvPicPr>
          <p:nvPr/>
        </p:nvPicPr>
        <p:blipFill>
          <a:blip r:embed="rId8"/>
          <a:srcRect l="297" t="347" b="35293"/>
          <a:stretch/>
        </p:blipFill>
        <p:spPr bwMode="auto">
          <a:xfrm>
            <a:off x="901737" y="1964872"/>
            <a:ext cx="2160638" cy="1440000"/>
          </a:xfrm>
          <a:prstGeom prst="rect">
            <a:avLst/>
          </a:prstGeom>
        </p:spPr>
      </p:pic>
      <p:pic>
        <p:nvPicPr>
          <p:cNvPr id="14" name="Grafik 14" descr="Tobias Wojtanowski">
            <a:hlinkClick r:id="rId9"/>
          </p:cNvPr>
          <p:cNvPicPr/>
          <p:nvPr/>
        </p:nvPicPr>
        <p:blipFill>
          <a:blip r:embed="rId10"/>
          <a:srcRect l="10528" t="10417"/>
          <a:stretch/>
        </p:blipFill>
        <p:spPr bwMode="auto">
          <a:xfrm>
            <a:off x="6324594" y="4149599"/>
            <a:ext cx="2160000" cy="14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1583C0-E65A-4D2A-B4BC-846ADC59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35</a:t>
            </a:fld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Folgen Sie uns auf folgenden Kanälen</a:t>
            </a:r>
            <a:endParaRPr dirty="0"/>
          </a:p>
        </p:txBody>
      </p:sp>
      <p:sp>
        <p:nvSpPr>
          <p:cNvPr id="16" name="Textfeld 7">
            <a:extLst>
              <a:ext uri="{FF2B5EF4-FFF2-40B4-BE49-F238E27FC236}">
                <a16:creationId xmlns:a16="http://schemas.microsoft.com/office/drawing/2014/main" id="{79C75F5E-FD1B-49EF-8CE1-DE5D3AABE211}"/>
              </a:ext>
            </a:extLst>
          </p:cNvPr>
          <p:cNvSpPr/>
          <p:nvPr/>
        </p:nvSpPr>
        <p:spPr bwMode="auto">
          <a:xfrm>
            <a:off x="2092936" y="2787410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2"/>
              </a:rPr>
              <a:t>LINKED IN</a:t>
            </a:r>
            <a:endParaRPr sz="1600" i="1" dirty="0">
              <a:latin typeface="Arial"/>
              <a:cs typeface="Arial"/>
            </a:endParaRPr>
          </a:p>
        </p:txBody>
      </p:sp>
      <p:sp>
        <p:nvSpPr>
          <p:cNvPr id="17" name="Textfeld 7">
            <a:extLst>
              <a:ext uri="{FF2B5EF4-FFF2-40B4-BE49-F238E27FC236}">
                <a16:creationId xmlns:a16="http://schemas.microsoft.com/office/drawing/2014/main" id="{CFD260AA-983B-4960-B776-FA65CC7AEA97}"/>
              </a:ext>
            </a:extLst>
          </p:cNvPr>
          <p:cNvSpPr/>
          <p:nvPr/>
        </p:nvSpPr>
        <p:spPr bwMode="auto">
          <a:xfrm>
            <a:off x="2114433" y="3627533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3"/>
              </a:rPr>
              <a:t>XING</a:t>
            </a:r>
            <a:endParaRPr sz="1600" i="1" dirty="0">
              <a:latin typeface="Arial"/>
              <a:cs typeface="Arial"/>
            </a:endParaRP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D8BD95A2-744E-4188-BA7E-A045F23CAF60}"/>
              </a:ext>
            </a:extLst>
          </p:cNvPr>
          <p:cNvSpPr/>
          <p:nvPr/>
        </p:nvSpPr>
        <p:spPr bwMode="auto">
          <a:xfrm>
            <a:off x="2114433" y="4531384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4"/>
              </a:rPr>
              <a:t>Website</a:t>
            </a:r>
            <a:endParaRPr sz="1600" i="1" dirty="0">
              <a:latin typeface="Arial"/>
              <a:cs typeface="Arial"/>
            </a:endParaRP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D569A91B-D421-4C96-9BBF-7E3333C01F13}"/>
              </a:ext>
            </a:extLst>
          </p:cNvPr>
          <p:cNvSpPr/>
          <p:nvPr/>
        </p:nvSpPr>
        <p:spPr bwMode="auto">
          <a:xfrm>
            <a:off x="6816080" y="2743303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5"/>
              </a:rPr>
              <a:t>Twitter</a:t>
            </a:r>
            <a:endParaRPr sz="1600" i="1" dirty="0">
              <a:latin typeface="Arial"/>
              <a:cs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9D04A0-AE91-4965-BEC9-26F7622591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r="56240" b="80297"/>
          <a:stretch/>
        </p:blipFill>
        <p:spPr>
          <a:xfrm>
            <a:off x="5879976" y="2562529"/>
            <a:ext cx="792088" cy="752550"/>
          </a:xfrm>
          <a:prstGeom prst="rect">
            <a:avLst/>
          </a:prstGeom>
        </p:spPr>
      </p:pic>
      <p:pic>
        <p:nvPicPr>
          <p:cNvPr id="1026" name="Picture 2" descr="Bildergebnis für xing icon">
            <a:extLst>
              <a:ext uri="{FF2B5EF4-FFF2-40B4-BE49-F238E27FC236}">
                <a16:creationId xmlns:a16="http://schemas.microsoft.com/office/drawing/2014/main" id="{08BB40B7-F5A1-45F4-9B7D-CA9E7759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67" y="351850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7F01D01-A689-4113-8C23-CE1EEA4F46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562529"/>
            <a:ext cx="792088" cy="79208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0BFBC27-2FB2-4911-8814-4DDAF34071E6}"/>
              </a:ext>
            </a:extLst>
          </p:cNvPr>
          <p:cNvSpPr txBox="1"/>
          <p:nvPr/>
        </p:nvSpPr>
        <p:spPr>
          <a:xfrm>
            <a:off x="983432" y="1717398"/>
            <a:ext cx="2684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/>
                <a:cs typeface="Arial"/>
              </a:rPr>
              <a:t>Initiative Wirtschaft 4.0 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2F2727D-7219-4252-82D1-335EDF734122}"/>
              </a:ext>
            </a:extLst>
          </p:cNvPr>
          <p:cNvSpPr txBox="1"/>
          <p:nvPr/>
        </p:nvSpPr>
        <p:spPr bwMode="auto">
          <a:xfrm>
            <a:off x="5879977" y="1717079"/>
            <a:ext cx="531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atin typeface="Arial"/>
                <a:cs typeface="Arial"/>
              </a:defRPr>
            </a:lvl1pPr>
          </a:lstStyle>
          <a:p>
            <a:r>
              <a:rPr lang="de-DE" dirty="0"/>
              <a:t>Ministerium für Wirtschaft, Arbeit und Wohnungsbau Baden-Württemberg</a:t>
            </a:r>
            <a:endParaRPr lang="en-GB" dirty="0"/>
          </a:p>
        </p:txBody>
      </p:sp>
      <p:sp>
        <p:nvSpPr>
          <p:cNvPr id="30" name="Textfeld 7">
            <a:extLst>
              <a:ext uri="{FF2B5EF4-FFF2-40B4-BE49-F238E27FC236}">
                <a16:creationId xmlns:a16="http://schemas.microsoft.com/office/drawing/2014/main" id="{E7D57AB7-2437-439B-B632-46F36F3B7490}"/>
              </a:ext>
            </a:extLst>
          </p:cNvPr>
          <p:cNvSpPr/>
          <p:nvPr/>
        </p:nvSpPr>
        <p:spPr bwMode="auto">
          <a:xfrm>
            <a:off x="6835477" y="4312239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9"/>
              </a:rPr>
              <a:t>Instagram</a:t>
            </a:r>
            <a:endParaRPr sz="1600" i="1" dirty="0">
              <a:latin typeface="Arial"/>
              <a:cs typeface="Arial"/>
            </a:endParaRPr>
          </a:p>
        </p:txBody>
      </p:sp>
      <p:sp>
        <p:nvSpPr>
          <p:cNvPr id="32" name="Textfeld 7">
            <a:extLst>
              <a:ext uri="{FF2B5EF4-FFF2-40B4-BE49-F238E27FC236}">
                <a16:creationId xmlns:a16="http://schemas.microsoft.com/office/drawing/2014/main" id="{7F12AF36-8D11-4673-A138-CCEBB570AB94}"/>
              </a:ext>
            </a:extLst>
          </p:cNvPr>
          <p:cNvSpPr/>
          <p:nvPr/>
        </p:nvSpPr>
        <p:spPr bwMode="auto">
          <a:xfrm>
            <a:off x="6816079" y="3622747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10"/>
              </a:rPr>
              <a:t>Facebook</a:t>
            </a:r>
            <a:endParaRPr sz="1600" i="1" dirty="0">
              <a:latin typeface="Arial"/>
              <a:cs typeface="Arial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4A2E8AE4-ADF4-417B-8309-345883C5D8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239585"/>
            <a:ext cx="792088" cy="79208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1DAD72-F817-4916-BE2F-520B11FAA3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17" y="3413236"/>
            <a:ext cx="767147" cy="767147"/>
          </a:xfrm>
          <a:prstGeom prst="rect">
            <a:avLst/>
          </a:prstGeom>
        </p:spPr>
      </p:pic>
      <p:sp>
        <p:nvSpPr>
          <p:cNvPr id="40" name="Textfeld 7">
            <a:extLst>
              <a:ext uri="{FF2B5EF4-FFF2-40B4-BE49-F238E27FC236}">
                <a16:creationId xmlns:a16="http://schemas.microsoft.com/office/drawing/2014/main" id="{8782CB72-B9B0-4013-A759-0CE7F0DE6518}"/>
              </a:ext>
            </a:extLst>
          </p:cNvPr>
          <p:cNvSpPr/>
          <p:nvPr/>
        </p:nvSpPr>
        <p:spPr bwMode="auto">
          <a:xfrm>
            <a:off x="6843117" y="5139834"/>
            <a:ext cx="123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 dirty="0">
                <a:latin typeface="Arial"/>
                <a:cs typeface="Arial"/>
                <a:hlinkClick r:id="rId13"/>
              </a:rPr>
              <a:t>Website</a:t>
            </a:r>
            <a:endParaRPr sz="1600" i="1" dirty="0">
              <a:latin typeface="Arial"/>
              <a:cs typeface="Arial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E3B67E86-B9DA-42AA-B6D4-74F6500B35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7" y="4400457"/>
            <a:ext cx="767147" cy="76714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2CF9186-904E-4FD0-BC05-D196AA23BB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916" y="4966109"/>
            <a:ext cx="767147" cy="767147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146D03B-ACD3-4E7F-B413-6FC3A783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F067834-7256-483D-8113-0B8E510A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0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2800">
                <a:solidFill>
                  <a:schemeClr val="accent1"/>
                </a:solidFill>
              </a:rPr>
              <a:t>digital@bw: </a:t>
            </a:r>
            <a:r>
              <a:rPr lang="de-DE" sz="2800">
                <a:solidFill>
                  <a:schemeClr val="tx1"/>
                </a:solidFill>
              </a:rPr>
              <a:t>Die ressortübergreifende Digitalisierungs-strategie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grpSp>
        <p:nvGrpSpPr>
          <p:cNvPr id="7" name="Gruppieren 2"/>
          <p:cNvGrpSpPr/>
          <p:nvPr/>
        </p:nvGrpSpPr>
        <p:grpSpPr bwMode="auto">
          <a:xfrm>
            <a:off x="1820883" y="1953722"/>
            <a:ext cx="4060312" cy="1466584"/>
            <a:chOff x="1906955" y="1929974"/>
            <a:chExt cx="3974240" cy="1466584"/>
          </a:xfrm>
        </p:grpSpPr>
        <p:grpSp>
          <p:nvGrpSpPr>
            <p:cNvPr id="8" name="Gruppieren 85"/>
            <p:cNvGrpSpPr/>
            <p:nvPr/>
          </p:nvGrpSpPr>
          <p:grpSpPr bwMode="auto">
            <a:xfrm>
              <a:off x="1906955" y="1944723"/>
              <a:ext cx="1267347" cy="1451835"/>
              <a:chOff x="4099579" y="22455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9" name="Sechseck 86"/>
              <p:cNvSpPr/>
              <p:nvPr/>
            </p:nvSpPr>
            <p:spPr bwMode="auto">
              <a:xfrm rot="5400000">
                <a:off x="3971300" y="150734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" name="Sechseck 4"/>
              <p:cNvSpPr/>
              <p:nvPr/>
            </p:nvSpPr>
            <p:spPr bwMode="auto">
              <a:xfrm>
                <a:off x="4367140" y="309948"/>
                <a:ext cx="1181845" cy="1358440"/>
              </a:xfrm>
              <a:prstGeom prst="rect">
                <a:avLst/>
              </a:prstGeom>
              <a:grp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Justiz</a:t>
                </a:r>
                <a:endParaRPr/>
              </a:p>
            </p:txBody>
          </p:sp>
        </p:grpSp>
        <p:grpSp>
          <p:nvGrpSpPr>
            <p:cNvPr id="11" name="Gruppieren 88"/>
            <p:cNvGrpSpPr/>
            <p:nvPr/>
          </p:nvGrpSpPr>
          <p:grpSpPr bwMode="auto">
            <a:xfrm>
              <a:off x="3260403" y="1929974"/>
              <a:ext cx="1267347" cy="1451835"/>
              <a:chOff x="4099579" y="2407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12" name="Sechseck 89"/>
              <p:cNvSpPr/>
              <p:nvPr/>
            </p:nvSpPr>
            <p:spPr bwMode="auto">
              <a:xfrm rot="5400000">
                <a:off x="3971300" y="130686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Sechseck 4"/>
              <p:cNvSpPr/>
              <p:nvPr/>
            </p:nvSpPr>
            <p:spPr bwMode="auto">
              <a:xfrm>
                <a:off x="4367139" y="309948"/>
                <a:ext cx="1181845" cy="1358441"/>
              </a:xfrm>
              <a:prstGeom prst="rect">
                <a:avLst/>
              </a:prstGeom>
              <a:grp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Inneres</a:t>
                </a:r>
                <a:endParaRPr/>
              </a:p>
            </p:txBody>
          </p:sp>
        </p:grpSp>
        <p:grpSp>
          <p:nvGrpSpPr>
            <p:cNvPr id="14" name="Gruppieren 91"/>
            <p:cNvGrpSpPr/>
            <p:nvPr/>
          </p:nvGrpSpPr>
          <p:grpSpPr bwMode="auto">
            <a:xfrm>
              <a:off x="4613849" y="1929974"/>
              <a:ext cx="1267347" cy="1451835"/>
              <a:chOff x="4099579" y="2407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15" name="Sechseck 92"/>
              <p:cNvSpPr/>
              <p:nvPr/>
            </p:nvSpPr>
            <p:spPr bwMode="auto">
              <a:xfrm rot="5400000">
                <a:off x="3971300" y="130686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Sechseck 4"/>
              <p:cNvSpPr/>
              <p:nvPr/>
            </p:nvSpPr>
            <p:spPr bwMode="auto">
              <a:xfrm>
                <a:off x="4367139" y="309948"/>
                <a:ext cx="1181845" cy="1358441"/>
              </a:xfrm>
              <a:prstGeom prst="rect">
                <a:avLst/>
              </a:prstGeom>
              <a:grp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Verkehr</a:t>
                </a:r>
                <a:endParaRPr/>
              </a:p>
            </p:txBody>
          </p:sp>
        </p:grpSp>
      </p:grpSp>
      <p:grpSp>
        <p:nvGrpSpPr>
          <p:cNvPr id="17" name="Gruppieren 94"/>
          <p:cNvGrpSpPr/>
          <p:nvPr/>
        </p:nvGrpSpPr>
        <p:grpSpPr bwMode="auto">
          <a:xfrm>
            <a:off x="2539686" y="3197754"/>
            <a:ext cx="1267347" cy="1451835"/>
            <a:chOff x="4099579" y="2407"/>
            <a:chExt cx="1716965" cy="197352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" name="Sechseck 95"/>
            <p:cNvSpPr/>
            <p:nvPr/>
          </p:nvSpPr>
          <p:spPr bwMode="auto">
            <a:xfrm rot="5400000">
              <a:off x="3971300" y="130686"/>
              <a:ext cx="1973523" cy="171696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rgbClr val="00000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echseck 4"/>
            <p:cNvSpPr/>
            <p:nvPr/>
          </p:nvSpPr>
          <p:spPr bwMode="auto">
            <a:xfrm>
              <a:off x="4367139" y="309948"/>
              <a:ext cx="1181845" cy="1358441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>
                  <a:solidFill>
                    <a:srgbClr val="FFFFFF"/>
                  </a:solidFill>
                  <a:latin typeface="Arial"/>
                  <a:cs typeface="Arial"/>
                </a:rPr>
                <a:t>MWK</a:t>
              </a:r>
              <a:endParaRPr/>
            </a:p>
          </p:txBody>
        </p:sp>
      </p:grpSp>
      <p:grpSp>
        <p:nvGrpSpPr>
          <p:cNvPr id="20" name="Gruppieren 97"/>
          <p:cNvGrpSpPr/>
          <p:nvPr/>
        </p:nvGrpSpPr>
        <p:grpSpPr bwMode="auto">
          <a:xfrm>
            <a:off x="3894675" y="3197754"/>
            <a:ext cx="1267347" cy="1451835"/>
            <a:chOff x="4099579" y="2407"/>
            <a:chExt cx="1716965" cy="197352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1" name="Sechseck 98"/>
            <p:cNvSpPr/>
            <p:nvPr/>
          </p:nvSpPr>
          <p:spPr bwMode="auto">
            <a:xfrm rot="5400000">
              <a:off x="3971300" y="130686"/>
              <a:ext cx="1973523" cy="171696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rgbClr val="00000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Sechseck 4"/>
            <p:cNvSpPr/>
            <p:nvPr/>
          </p:nvSpPr>
          <p:spPr bwMode="auto">
            <a:xfrm>
              <a:off x="4367139" y="309948"/>
              <a:ext cx="1181845" cy="13584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>
                  <a:solidFill>
                    <a:srgbClr val="FFFFFF"/>
                  </a:solidFill>
                  <a:latin typeface="Arial"/>
                  <a:cs typeface="Arial"/>
                </a:rPr>
                <a:t>WM</a:t>
              </a:r>
              <a:endParaRPr/>
            </a:p>
          </p:txBody>
        </p:sp>
      </p:grpSp>
      <p:grpSp>
        <p:nvGrpSpPr>
          <p:cNvPr id="23" name="Gruppieren 100"/>
          <p:cNvGrpSpPr/>
          <p:nvPr/>
        </p:nvGrpSpPr>
        <p:grpSpPr bwMode="auto">
          <a:xfrm>
            <a:off x="5249664" y="3197754"/>
            <a:ext cx="1267347" cy="1451835"/>
            <a:chOff x="4099579" y="2407"/>
            <a:chExt cx="1716965" cy="197352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4" name="Sechseck 101"/>
            <p:cNvSpPr/>
            <p:nvPr/>
          </p:nvSpPr>
          <p:spPr bwMode="auto">
            <a:xfrm rot="5400000">
              <a:off x="3971300" y="130686"/>
              <a:ext cx="1973523" cy="171696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rgbClr val="00000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Sechseck 4"/>
            <p:cNvSpPr/>
            <p:nvPr/>
          </p:nvSpPr>
          <p:spPr bwMode="auto">
            <a:xfrm>
              <a:off x="4246959" y="309949"/>
              <a:ext cx="1421907" cy="1358441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>
                  <a:solidFill>
                    <a:srgbClr val="FFFFFF"/>
                  </a:solidFill>
                  <a:latin typeface="Arial"/>
                  <a:cs typeface="Arial"/>
                </a:rPr>
                <a:t>Finanzen</a:t>
              </a:r>
              <a:endParaRPr/>
            </a:p>
          </p:txBody>
        </p:sp>
      </p:grpSp>
      <p:grpSp>
        <p:nvGrpSpPr>
          <p:cNvPr id="26" name="Gruppieren 47"/>
          <p:cNvGrpSpPr/>
          <p:nvPr/>
        </p:nvGrpSpPr>
        <p:grpSpPr bwMode="auto">
          <a:xfrm>
            <a:off x="1820883" y="4438578"/>
            <a:ext cx="4060312" cy="1451836"/>
            <a:chOff x="1906955" y="4438578"/>
            <a:chExt cx="3974240" cy="1451836"/>
          </a:xfrm>
        </p:grpSpPr>
        <p:grpSp>
          <p:nvGrpSpPr>
            <p:cNvPr id="27" name="Gruppieren 103"/>
            <p:cNvGrpSpPr/>
            <p:nvPr/>
          </p:nvGrpSpPr>
          <p:grpSpPr bwMode="auto">
            <a:xfrm>
              <a:off x="1906955" y="4438579"/>
              <a:ext cx="1267347" cy="1451835"/>
              <a:chOff x="4099579" y="2407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28" name="Sechseck 104"/>
              <p:cNvSpPr/>
              <p:nvPr/>
            </p:nvSpPr>
            <p:spPr bwMode="auto">
              <a:xfrm rot="5400000">
                <a:off x="3971300" y="130686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Sechseck 4"/>
              <p:cNvSpPr/>
              <p:nvPr/>
            </p:nvSpPr>
            <p:spPr bwMode="auto">
              <a:xfrm>
                <a:off x="4367139" y="309948"/>
                <a:ext cx="1181845" cy="1358441"/>
              </a:xfrm>
              <a:prstGeom prst="rect">
                <a:avLst/>
              </a:prstGeom>
              <a:grp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MLR</a:t>
                </a:r>
                <a:endParaRPr/>
              </a:p>
            </p:txBody>
          </p:sp>
        </p:grpSp>
        <p:grpSp>
          <p:nvGrpSpPr>
            <p:cNvPr id="30" name="Gruppieren 106"/>
            <p:cNvGrpSpPr/>
            <p:nvPr/>
          </p:nvGrpSpPr>
          <p:grpSpPr bwMode="auto">
            <a:xfrm>
              <a:off x="3260403" y="4438578"/>
              <a:ext cx="1267347" cy="1451835"/>
              <a:chOff x="4099579" y="2407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31" name="Sechseck 107"/>
              <p:cNvSpPr/>
              <p:nvPr/>
            </p:nvSpPr>
            <p:spPr bwMode="auto">
              <a:xfrm rot="5400000">
                <a:off x="3971300" y="130686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Sechseck 4"/>
              <p:cNvSpPr/>
              <p:nvPr/>
            </p:nvSpPr>
            <p:spPr bwMode="auto">
              <a:xfrm>
                <a:off x="4243220" y="309949"/>
                <a:ext cx="1415137" cy="1358441"/>
              </a:xfrm>
              <a:prstGeom prst="rect">
                <a:avLst/>
              </a:prstGeom>
              <a:no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Soziales</a:t>
                </a:r>
                <a:endParaRPr/>
              </a:p>
            </p:txBody>
          </p:sp>
        </p:grpSp>
        <p:grpSp>
          <p:nvGrpSpPr>
            <p:cNvPr id="33" name="Gruppieren 109"/>
            <p:cNvGrpSpPr/>
            <p:nvPr/>
          </p:nvGrpSpPr>
          <p:grpSpPr bwMode="auto">
            <a:xfrm>
              <a:off x="4613849" y="4438578"/>
              <a:ext cx="1267347" cy="1451835"/>
              <a:chOff x="4099579" y="2407"/>
              <a:chExt cx="1716965" cy="197352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34" name="Sechseck 110"/>
              <p:cNvSpPr/>
              <p:nvPr/>
            </p:nvSpPr>
            <p:spPr bwMode="auto">
              <a:xfrm rot="5400000">
                <a:off x="3971300" y="130686"/>
                <a:ext cx="1973523" cy="1716965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rgbClr val="00000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Sechseck 4"/>
              <p:cNvSpPr/>
              <p:nvPr/>
            </p:nvSpPr>
            <p:spPr bwMode="auto">
              <a:xfrm>
                <a:off x="4367139" y="309948"/>
                <a:ext cx="1181845" cy="1358441"/>
              </a:xfrm>
              <a:prstGeom prst="rect">
                <a:avLst/>
              </a:prstGeom>
              <a:grpFill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Arial"/>
                    <a:cs typeface="Arial"/>
                  </a:rPr>
                  <a:t>Kultus</a:t>
                </a:r>
                <a:endParaRPr/>
              </a:p>
            </p:txBody>
          </p:sp>
        </p:grpSp>
      </p:grpSp>
      <p:grpSp>
        <p:nvGrpSpPr>
          <p:cNvPr id="36" name="Gruppieren 115"/>
          <p:cNvGrpSpPr/>
          <p:nvPr/>
        </p:nvGrpSpPr>
        <p:grpSpPr bwMode="auto">
          <a:xfrm>
            <a:off x="1184697" y="3197754"/>
            <a:ext cx="1267347" cy="1451835"/>
            <a:chOff x="4099579" y="2407"/>
            <a:chExt cx="1716965" cy="197352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37" name="Sechseck 116"/>
            <p:cNvSpPr/>
            <p:nvPr/>
          </p:nvSpPr>
          <p:spPr bwMode="auto">
            <a:xfrm rot="5400000">
              <a:off x="3971300" y="130686"/>
              <a:ext cx="1973523" cy="171696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rgbClr val="00000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Sechseck 4"/>
            <p:cNvSpPr/>
            <p:nvPr/>
          </p:nvSpPr>
          <p:spPr bwMode="auto">
            <a:xfrm>
              <a:off x="4367139" y="309948"/>
              <a:ext cx="1181845" cy="1358441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>
                  <a:solidFill>
                    <a:srgbClr val="FFFFFF"/>
                  </a:solidFill>
                  <a:latin typeface="Arial"/>
                  <a:cs typeface="Arial"/>
                </a:rPr>
                <a:t>Umwelt</a:t>
              </a:r>
              <a:endParaRPr/>
            </a:p>
          </p:txBody>
        </p:sp>
      </p:grpSp>
      <p:sp>
        <p:nvSpPr>
          <p:cNvPr id="39" name="Textfeld 6"/>
          <p:cNvSpPr/>
          <p:nvPr/>
        </p:nvSpPr>
        <p:spPr bwMode="auto">
          <a:xfrm>
            <a:off x="7530270" y="1953722"/>
            <a:ext cx="37979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dirty="0">
                <a:latin typeface="Arial"/>
                <a:cs typeface="Arial"/>
              </a:rPr>
              <a:t>Digitalisierung ist ein zentraler Arbeitsschwerpunkt der </a:t>
            </a:r>
            <a:r>
              <a:rPr lang="de-DE" dirty="0" smtClean="0">
                <a:latin typeface="Arial"/>
                <a:cs typeface="Arial"/>
              </a:rPr>
              <a:t>Landesregierung.</a:t>
            </a:r>
            <a:endParaRPr dirty="0"/>
          </a:p>
          <a:p>
            <a:pPr marL="182563" indent="-182563"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dirty="0">
                <a:latin typeface="Arial"/>
                <a:cs typeface="Arial"/>
              </a:rPr>
              <a:t>In dieser </a:t>
            </a:r>
            <a:r>
              <a:rPr lang="de-DE" dirty="0" err="1">
                <a:latin typeface="Arial"/>
                <a:cs typeface="Arial"/>
              </a:rPr>
              <a:t>Legislatur</a:t>
            </a:r>
            <a:r>
              <a:rPr lang="de-DE" dirty="0">
                <a:latin typeface="Arial"/>
                <a:cs typeface="Arial"/>
              </a:rPr>
              <a:t> wird rund 1 Mrd. € in Digitalisierung </a:t>
            </a:r>
            <a:r>
              <a:rPr lang="de-DE" dirty="0" smtClean="0">
                <a:latin typeface="Arial"/>
                <a:cs typeface="Arial"/>
              </a:rPr>
              <a:t>investiert.</a:t>
            </a:r>
            <a:endParaRPr dirty="0"/>
          </a:p>
          <a:p>
            <a:pPr marL="182563" indent="-182563">
              <a:spcAft>
                <a:spcPts val="600"/>
              </a:spcAft>
              <a:buClr>
                <a:schemeClr val="tx1"/>
              </a:buClr>
              <a:buSzPct val="90000"/>
              <a:buFont typeface="Wingdings"/>
              <a:buChar char="§"/>
              <a:defRPr/>
            </a:pPr>
            <a:r>
              <a:rPr lang="de-DE" dirty="0">
                <a:latin typeface="Arial"/>
                <a:cs typeface="Arial"/>
              </a:rPr>
              <a:t>„</a:t>
            </a:r>
            <a:r>
              <a:rPr lang="de-DE" dirty="0" err="1">
                <a:latin typeface="Arial"/>
                <a:cs typeface="Arial"/>
              </a:rPr>
              <a:t>digital@bw</a:t>
            </a:r>
            <a:r>
              <a:rPr lang="de-DE" dirty="0">
                <a:latin typeface="Arial"/>
                <a:cs typeface="Arial"/>
              </a:rPr>
              <a:t>“ ist die ressortübergreifende Digitalisierungsstrategie mit der „Initiative Wirtschaft 4.0“ als wesentlichem </a:t>
            </a:r>
            <a:r>
              <a:rPr lang="de-DE" dirty="0" smtClean="0">
                <a:latin typeface="Arial"/>
                <a:cs typeface="Arial"/>
              </a:rPr>
              <a:t>Bestandteil.</a:t>
            </a:r>
            <a:endParaRPr dirty="0"/>
          </a:p>
        </p:txBody>
      </p:sp>
      <p:sp>
        <p:nvSpPr>
          <p:cNvPr id="40" name="Legende: Linie 5"/>
          <p:cNvSpPr/>
          <p:nvPr/>
        </p:nvSpPr>
        <p:spPr bwMode="auto">
          <a:xfrm>
            <a:off x="5189419" y="4343137"/>
            <a:ext cx="2097282" cy="560912"/>
          </a:xfrm>
          <a:prstGeom prst="borderCallout1">
            <a:avLst>
              <a:gd name="adj1" fmla="val -6990"/>
              <a:gd name="adj2" fmla="val -4891"/>
              <a:gd name="adj3" fmla="val -54810"/>
              <a:gd name="adj4" fmla="val -19402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56031" y="4438578"/>
            <a:ext cx="1865284" cy="40581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AA011D4-E2FA-4723-B73E-9D646F7A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chseck 7"/>
          <p:cNvSpPr/>
          <p:nvPr/>
        </p:nvSpPr>
        <p:spPr bwMode="auto">
          <a:xfrm rot="10800000">
            <a:off x="839699" y="1672683"/>
            <a:ext cx="10514100" cy="4259766"/>
          </a:xfrm>
          <a:prstGeom prst="hexagon">
            <a:avLst>
              <a:gd name="adj" fmla="val 13441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658167" cy="11264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/>
              <a:t>Initiative Wirtschaft 4.0:  </a:t>
            </a:r>
            <a:r>
              <a:rPr lang="de-DE">
                <a:solidFill>
                  <a:schemeClr val="accent1"/>
                </a:solidFill>
              </a:rPr>
              <a:t>Branchenübergreifende </a:t>
            </a:r>
            <a:br>
              <a:rPr lang="de-DE">
                <a:solidFill>
                  <a:schemeClr val="accent1"/>
                </a:solidFill>
              </a:rPr>
            </a:br>
            <a:r>
              <a:rPr lang="de-DE">
                <a:solidFill>
                  <a:schemeClr val="accent1"/>
                </a:solidFill>
              </a:rPr>
              <a:t>und flächendeckende </a:t>
            </a:r>
            <a:r>
              <a:rPr lang="de-DE"/>
              <a:t>Förderung der Digitalisierung von KMU</a:t>
            </a:r>
            <a:endParaRPr/>
          </a:p>
        </p:txBody>
      </p:sp>
      <p:sp>
        <p:nvSpPr>
          <p:cNvPr id="8" name="TextBox 4"/>
          <p:cNvSpPr/>
          <p:nvPr/>
        </p:nvSpPr>
        <p:spPr bwMode="auto">
          <a:xfrm>
            <a:off x="7028745" y="1977968"/>
            <a:ext cx="4116754" cy="1892826"/>
          </a:xfrm>
          <a:prstGeom prst="rect">
            <a:avLst/>
          </a:prstGeom>
          <a:noFill/>
          <a:ln>
            <a:noFill/>
          </a:ln>
        </p:spPr>
        <p:txBody>
          <a:bodyPr wrap="square" rIns="0">
            <a:spAutoFit/>
          </a:bodyPr>
          <a:lstStyle>
            <a:lvl1pPr marL="342900" indent="-342900" algn="l">
              <a:spcBef>
                <a:spcPts val="0"/>
              </a:spcBef>
              <a:buClr>
                <a:srgbClr val="00548D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</a:defRPr>
            </a:lvl1pPr>
            <a:lvl2pPr marL="174625" indent="-174625" algn="l">
              <a:spcBef>
                <a:spcPts val="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/>
              </a:defRPr>
            </a:lvl2pPr>
            <a:lvl3pPr marL="542925" indent="-180975" algn="l">
              <a:spcBef>
                <a:spcPts val="0"/>
              </a:spcBef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Arial"/>
              </a:defRPr>
            </a:lvl3pPr>
            <a:lvl4pPr marL="16002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</a:defRPr>
            </a:lvl4pPr>
            <a:lvl5pPr marL="20574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5pPr>
            <a:lvl6pPr marL="25146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6pPr>
            <a:lvl7pPr marL="29718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7pPr>
            <a:lvl8pPr marL="34290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8pPr>
            <a:lvl9pPr marL="38862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808080"/>
              </a:buClr>
              <a:buNone/>
              <a:defRPr/>
            </a:pPr>
            <a:r>
              <a:rPr lang="de-DE" b="1" dirty="0">
                <a:latin typeface="Arial"/>
                <a:cs typeface="Arial"/>
              </a:rPr>
              <a:t>Branchenübergreifend</a:t>
            </a:r>
            <a:endParaRPr lang="de-DE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808080"/>
              </a:buClr>
              <a:buNone/>
              <a:defRPr/>
            </a:pPr>
            <a:r>
              <a:rPr lang="de-DE" dirty="0">
                <a:latin typeface="Arial"/>
                <a:cs typeface="Arial"/>
              </a:rPr>
              <a:t>Die Initiative Wirtschaft 4.0 fördert Digitalisierung für Unternehmen aller Branchen: z</a:t>
            </a:r>
            <a:r>
              <a:rPr lang="de-DE" dirty="0" smtClean="0">
                <a:latin typeface="Arial"/>
                <a:cs typeface="Arial"/>
              </a:rPr>
              <a:t>. B</a:t>
            </a:r>
            <a:r>
              <a:rPr lang="de-DE" dirty="0">
                <a:latin typeface="Arial"/>
                <a:cs typeface="Arial"/>
              </a:rPr>
              <a:t>. Verarbeitendes Gewerbe, Handwerk, Dienstleistungen, IT-Wirtschaft, Hotel- und Gastgewerbe, Handel &amp; Logistik, Kreativwirtschaft.</a:t>
            </a:r>
            <a:endParaRPr dirty="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1046501" y="1977968"/>
            <a:ext cx="3674050" cy="1400383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 algn="l">
              <a:spcBef>
                <a:spcPts val="0"/>
              </a:spcBef>
              <a:buClr>
                <a:srgbClr val="00548D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</a:defRPr>
            </a:lvl1pPr>
            <a:lvl2pPr marL="742950" indent="-285750" algn="l">
              <a:spcBef>
                <a:spcPts val="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/>
              </a:defRPr>
            </a:lvl2pPr>
            <a:lvl3pPr marL="1143000" indent="-228600" algn="l">
              <a:spcBef>
                <a:spcPts val="0"/>
              </a:spcBef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Arial"/>
              </a:defRPr>
            </a:lvl3pPr>
            <a:lvl4pPr marL="16002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</a:defRPr>
            </a:lvl4pPr>
            <a:lvl5pPr marL="20574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5pPr>
            <a:lvl6pPr marL="25146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6pPr>
            <a:lvl7pPr marL="29718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7pPr>
            <a:lvl8pPr marL="34290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8pPr>
            <a:lvl9pPr marL="38862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9pPr>
          </a:lstStyle>
          <a:p>
            <a:pPr algn="r">
              <a:spcAft>
                <a:spcPts val="600"/>
              </a:spcAft>
              <a:buNone/>
              <a:defRPr/>
            </a:pPr>
            <a:r>
              <a:rPr lang="de-DE" b="1">
                <a:cs typeface="Arial"/>
              </a:rPr>
              <a:t>Flächendeckend</a:t>
            </a:r>
            <a:endParaRPr lang="de-DE">
              <a:cs typeface="Arial"/>
            </a:endParaRPr>
          </a:p>
          <a:p>
            <a:pPr algn="r">
              <a:spcAft>
                <a:spcPts val="600"/>
              </a:spcAft>
              <a:buNone/>
              <a:defRPr/>
            </a:pPr>
            <a:r>
              <a:rPr lang="de-DE">
                <a:latin typeface="Arial"/>
                <a:cs typeface="Arial"/>
              </a:rPr>
              <a:t>Die Initiative Wirtschaft 4.0 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fördert die Digitalisierung der Wirtschaft in Ballungsräumen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 und im </a:t>
            </a:r>
            <a:r>
              <a:rPr lang="de-DE">
                <a:cs typeface="Arial"/>
              </a:rPr>
              <a:t>ländlichen Raum. </a:t>
            </a:r>
            <a:endParaRPr>
              <a:cs typeface="Arial"/>
            </a:endParaRPr>
          </a:p>
        </p:txBody>
      </p:sp>
      <p:sp>
        <p:nvSpPr>
          <p:cNvPr id="10" name="TextBox 3"/>
          <p:cNvSpPr/>
          <p:nvPr/>
        </p:nvSpPr>
        <p:spPr bwMode="auto">
          <a:xfrm>
            <a:off x="3240245" y="4628799"/>
            <a:ext cx="5341127" cy="1167816"/>
          </a:xfrm>
          <a:prstGeom prst="rect">
            <a:avLst/>
          </a:prstGeom>
          <a:noFill/>
          <a:ln>
            <a:noFill/>
          </a:ln>
        </p:spPr>
        <p:txBody>
          <a:bodyPr wrap="square" lIns="36000" rIns="36000" anchor="t">
            <a:noAutofit/>
          </a:bodyPr>
          <a:lstStyle>
            <a:lvl1pPr marL="342900" indent="-342900" algn="l">
              <a:spcBef>
                <a:spcPts val="0"/>
              </a:spcBef>
              <a:buClr>
                <a:srgbClr val="00548D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</a:defRPr>
            </a:lvl1pPr>
            <a:lvl2pPr marL="271463" indent="-157163" algn="l">
              <a:spcBef>
                <a:spcPts val="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/>
              </a:defRPr>
            </a:lvl2pPr>
            <a:lvl3pPr marL="1143000" indent="-228600" algn="l">
              <a:spcBef>
                <a:spcPts val="0"/>
              </a:spcBef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Arial"/>
              </a:defRPr>
            </a:lvl3pPr>
            <a:lvl4pPr marL="16002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</a:defRPr>
            </a:lvl4pPr>
            <a:lvl5pPr marL="2057400" indent="-228600" algn="l">
              <a:lnSpc>
                <a:spcPct val="95000"/>
              </a:lnSpc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5pPr>
            <a:lvl6pPr marL="25146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6pPr>
            <a:lvl7pPr marL="29718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7pPr>
            <a:lvl8pPr marL="34290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8pPr>
            <a:lvl9pPr marL="3886200" indent="-2286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Unicode MS"/>
                <a:ea typeface="Arial Unicode MS"/>
                <a:cs typeface="Arial Unicode MS"/>
              </a:defRPr>
            </a:lvl9pPr>
          </a:lstStyle>
          <a:p>
            <a:pPr marL="114300" lvl="1" indent="0" algn="ctr">
              <a:spcAft>
                <a:spcPts val="600"/>
              </a:spcAft>
              <a:buClr>
                <a:srgbClr val="808080"/>
              </a:buClr>
              <a:buNone/>
              <a:defRPr/>
            </a:pPr>
            <a:r>
              <a:rPr lang="de-DE" sz="1600" b="1">
                <a:latin typeface="Arial"/>
                <a:cs typeface="Arial"/>
              </a:rPr>
              <a:t>Kleine und mittlere Unternehmen</a:t>
            </a:r>
            <a:endParaRPr lang="de-DE" sz="1600">
              <a:latin typeface="Arial"/>
              <a:cs typeface="Arial"/>
            </a:endParaRPr>
          </a:p>
          <a:p>
            <a:pPr marL="114300" lvl="1" indent="0">
              <a:spcAft>
                <a:spcPts val="600"/>
              </a:spcAft>
              <a:buClr>
                <a:srgbClr val="808080"/>
              </a:buClr>
              <a:buNone/>
              <a:defRPr/>
            </a:pPr>
            <a:r>
              <a:rPr lang="de-DE" sz="1600">
                <a:latin typeface="Arial"/>
                <a:cs typeface="Arial"/>
              </a:rPr>
              <a:t>Der Fokus liegt auf kleinen und mittleren Unternehmen, dabei sollen neben „digitalen Neulingen“ auch die „digitale Mitte“ und „digitale Pioniere“ gefördert werden.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Gleichschenkliges Dreieck 10"/>
          <p:cNvSpPr/>
          <p:nvPr/>
        </p:nvSpPr>
        <p:spPr bwMode="auto">
          <a:xfrm rot="10800000">
            <a:off x="5020540" y="4157581"/>
            <a:ext cx="1719120" cy="436658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Gleichschenkliges Dreieck 19"/>
          <p:cNvSpPr/>
          <p:nvPr/>
        </p:nvSpPr>
        <p:spPr bwMode="auto">
          <a:xfrm rot="18136501">
            <a:off x="4129348" y="2794611"/>
            <a:ext cx="1719120" cy="436658"/>
          </a:xfrm>
          <a:prstGeom prst="triangle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Gleichschenkliges Dreieck 20"/>
          <p:cNvSpPr/>
          <p:nvPr/>
        </p:nvSpPr>
        <p:spPr bwMode="auto">
          <a:xfrm rot="3423910">
            <a:off x="5905972" y="2769017"/>
            <a:ext cx="1719120" cy="436658"/>
          </a:xfrm>
          <a:prstGeom prst="triangle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Grafik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87858" y="3359995"/>
            <a:ext cx="1584483" cy="3447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CE041F-799E-4448-B1C9-82999AC1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Initiative Wirtschaft 4.0: </a:t>
            </a:r>
            <a:r>
              <a:rPr lang="de-DE">
                <a:solidFill>
                  <a:schemeClr val="accent1"/>
                </a:solidFill>
              </a:rPr>
              <a:t>„Dach“ und kommunikative Klammer</a:t>
            </a:r>
            <a:r>
              <a:rPr lang="de-DE"/>
              <a:t> der WM-Aktivitäten der Wirtschaft</a:t>
            </a:r>
            <a:endParaRPr/>
          </a:p>
        </p:txBody>
      </p:sp>
      <p:sp>
        <p:nvSpPr>
          <p:cNvPr id="7" name="Gleichschenkliges Dreieck 26"/>
          <p:cNvSpPr/>
          <p:nvPr/>
        </p:nvSpPr>
        <p:spPr bwMode="auto">
          <a:xfrm>
            <a:off x="2446106" y="1555097"/>
            <a:ext cx="5940660" cy="1126465"/>
          </a:xfrm>
          <a:prstGeom prst="triangle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endParaRPr lang="de-DE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38"/>
          <p:cNvSpPr/>
          <p:nvPr/>
        </p:nvSpPr>
        <p:spPr bwMode="auto">
          <a:xfrm>
            <a:off x="2410101" y="2746977"/>
            <a:ext cx="5976664" cy="338554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>
            <a:defPPr>
              <a:defRPr lang="de-DE"/>
            </a:defPPr>
            <a:lvl1pPr algn="ctr">
              <a:defRPr sz="1600">
                <a:solidFill>
                  <a:schemeClr val="bg1"/>
                </a:solidFill>
                <a:latin typeface="Times"/>
              </a:defRPr>
            </a:lvl1pPr>
          </a:lstStyle>
          <a:p>
            <a:pPr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Partnerkreis - Spitzenebene</a:t>
            </a:r>
            <a:endParaRPr/>
          </a:p>
        </p:txBody>
      </p:sp>
      <p:sp>
        <p:nvSpPr>
          <p:cNvPr id="9" name="Textfeld 42"/>
          <p:cNvSpPr/>
          <p:nvPr/>
        </p:nvSpPr>
        <p:spPr bwMode="auto">
          <a:xfrm>
            <a:off x="2410101" y="3181676"/>
            <a:ext cx="5976664" cy="338554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>
            <a:defPPr>
              <a:defRPr lang="de-DE"/>
            </a:defPPr>
            <a:lvl1pPr algn="ctr">
              <a:defRPr sz="1600">
                <a:solidFill>
                  <a:schemeClr val="bg1"/>
                </a:solidFill>
                <a:latin typeface="Times"/>
              </a:defRPr>
            </a:lvl1pPr>
          </a:lstStyle>
          <a:p>
            <a:pPr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Partnerkreis - Arbeitsebene</a:t>
            </a:r>
            <a:endParaRPr/>
          </a:p>
        </p:txBody>
      </p:sp>
      <p:sp>
        <p:nvSpPr>
          <p:cNvPr id="10" name="Textfeld 44"/>
          <p:cNvSpPr/>
          <p:nvPr/>
        </p:nvSpPr>
        <p:spPr bwMode="auto">
          <a:xfrm>
            <a:off x="2410101" y="3616375"/>
            <a:ext cx="5976664" cy="550079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>
            <a:defPPr>
              <a:defRPr lang="de-DE"/>
            </a:defPPr>
            <a:lvl1pPr algn="ctr">
              <a:defRPr sz="1600">
                <a:solidFill>
                  <a:schemeClr val="bg1"/>
                </a:solidFill>
                <a:latin typeface="Times"/>
              </a:defRPr>
            </a:lvl1pPr>
          </a:lstStyle>
          <a:p>
            <a:pPr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Start-up BW, Internationalisierung sowie                                  Ausbildungsbündnis und Fachkräfteallianz BW  </a:t>
            </a:r>
            <a:endParaRPr/>
          </a:p>
        </p:txBody>
      </p:sp>
      <p:sp>
        <p:nvSpPr>
          <p:cNvPr id="11" name="Rechteck 45"/>
          <p:cNvSpPr/>
          <p:nvPr/>
        </p:nvSpPr>
        <p:spPr bwMode="auto">
          <a:xfrm>
            <a:off x="2410101" y="5016433"/>
            <a:ext cx="1080000" cy="1094235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Allianz Industrie 4.0</a:t>
            </a:r>
            <a:endParaRPr/>
          </a:p>
        </p:txBody>
      </p:sp>
      <p:sp>
        <p:nvSpPr>
          <p:cNvPr id="12" name="Textfeld 46"/>
          <p:cNvSpPr/>
          <p:nvPr/>
        </p:nvSpPr>
        <p:spPr bwMode="auto">
          <a:xfrm>
            <a:off x="2410101" y="4262599"/>
            <a:ext cx="5976664" cy="701258"/>
          </a:xfrm>
          <a:prstGeom prst="rect">
            <a:avLst/>
          </a:prstGeom>
          <a:solidFill>
            <a:srgbClr val="840029"/>
          </a:solidFill>
          <a:ln w="25400" cap="flat" cmpd="sng" algn="ctr">
            <a:solidFill>
              <a:schemeClr val="bg1"/>
            </a:solidFill>
            <a:prstDash val="solid"/>
          </a:ln>
        </p:spPr>
        <p:txBody>
          <a:bodyPr rtlCol="0" anchor="ctr"/>
          <a:lstStyle>
            <a:defPPr>
              <a:defRPr lang="de-DE"/>
            </a:defPPr>
            <a:lvl1pPr algn="ctr">
              <a:defRPr sz="1600">
                <a:solidFill>
                  <a:schemeClr val="bg1"/>
                </a:solidFill>
                <a:latin typeface="Times"/>
              </a:defRPr>
            </a:lvl1pPr>
          </a:lstStyle>
          <a:p>
            <a:pPr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IT-Sicherheit, Technologie- und Wissenstransfer, Neue </a:t>
            </a:r>
            <a:br>
              <a:rPr lang="de-DE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Geschäftsmodelle, Wirtschaftsförderung 4.0,                             Unternehmenskultur 4.0 und Task Force KI</a:t>
            </a:r>
            <a:endParaRPr/>
          </a:p>
        </p:txBody>
      </p:sp>
      <p:sp>
        <p:nvSpPr>
          <p:cNvPr id="13" name="Rechteck 47"/>
          <p:cNvSpPr/>
          <p:nvPr/>
        </p:nvSpPr>
        <p:spPr bwMode="auto">
          <a:xfrm>
            <a:off x="3634142" y="5016433"/>
            <a:ext cx="1080000" cy="1094231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Handwerk 2025</a:t>
            </a:r>
            <a:endParaRPr/>
          </a:p>
        </p:txBody>
      </p:sp>
      <p:sp>
        <p:nvSpPr>
          <p:cNvPr id="14" name="Rechteck 48"/>
          <p:cNvSpPr/>
          <p:nvPr/>
        </p:nvSpPr>
        <p:spPr bwMode="auto">
          <a:xfrm>
            <a:off x="4858182" y="5016433"/>
            <a:ext cx="1080000" cy="1094229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Handel 2030</a:t>
            </a:r>
            <a:endParaRPr/>
          </a:p>
        </p:txBody>
      </p:sp>
      <p:sp>
        <p:nvSpPr>
          <p:cNvPr id="15" name="Rechteck 49"/>
          <p:cNvSpPr/>
          <p:nvPr/>
        </p:nvSpPr>
        <p:spPr bwMode="auto">
          <a:xfrm>
            <a:off x="6082222" y="5016433"/>
            <a:ext cx="1080000" cy="1094228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DL-</a:t>
            </a:r>
            <a:br>
              <a:rPr lang="de-DE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Wirtschaft 4.0</a:t>
            </a:r>
            <a:endParaRPr/>
          </a:p>
        </p:txBody>
      </p:sp>
      <p:sp>
        <p:nvSpPr>
          <p:cNvPr id="16" name="Rechteck 50"/>
          <p:cNvSpPr/>
          <p:nvPr/>
        </p:nvSpPr>
        <p:spPr bwMode="auto">
          <a:xfrm>
            <a:off x="7306262" y="5016433"/>
            <a:ext cx="1080000" cy="1094224"/>
          </a:xfrm>
          <a:prstGeom prst="rect">
            <a:avLst/>
          </a:prstGeom>
          <a:solidFill>
            <a:srgbClr val="840029"/>
          </a:solidFill>
          <a:ln w="25400" cap="flat" cmpd="sng" algn="ctr">
            <a:noFill/>
            <a:prstDash val="solid"/>
          </a:ln>
        </p:spPr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  <a:latin typeface="Arial"/>
                <a:cs typeface="Arial"/>
              </a:rPr>
              <a:t>Kreativ-wirtschaft 4.0</a:t>
            </a:r>
            <a:endParaRPr/>
          </a:p>
        </p:txBody>
      </p:sp>
      <p:cxnSp>
        <p:nvCxnSpPr>
          <p:cNvPr id="17" name="Gerader Verbinder 52"/>
          <p:cNvCxnSpPr>
            <a:cxnSpLocks/>
          </p:cNvCxnSpPr>
          <p:nvPr/>
        </p:nvCxnSpPr>
        <p:spPr bwMode="auto">
          <a:xfrm>
            <a:off x="984582" y="4963857"/>
            <a:ext cx="74395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" name="Gerader Verbinder 53"/>
          <p:cNvCxnSpPr>
            <a:cxnSpLocks/>
          </p:cNvCxnSpPr>
          <p:nvPr/>
        </p:nvCxnSpPr>
        <p:spPr bwMode="auto">
          <a:xfrm>
            <a:off x="975007" y="3576272"/>
            <a:ext cx="74117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" name="Gerader Verbinder 54"/>
          <p:cNvCxnSpPr>
            <a:cxnSpLocks/>
          </p:cNvCxnSpPr>
          <p:nvPr/>
        </p:nvCxnSpPr>
        <p:spPr bwMode="auto">
          <a:xfrm>
            <a:off x="975007" y="4221088"/>
            <a:ext cx="74117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" name="Textfeld 55"/>
          <p:cNvSpPr/>
          <p:nvPr/>
        </p:nvSpPr>
        <p:spPr bwMode="auto">
          <a:xfrm>
            <a:off x="975008" y="4293096"/>
            <a:ext cx="1363073" cy="629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de-DE" sz="1200">
                <a:latin typeface="Arial"/>
                <a:cs typeface="Arial"/>
              </a:rPr>
              <a:t>Thematische</a:t>
            </a:r>
            <a:endParaRPr/>
          </a:p>
          <a:p>
            <a:pPr algn="ctr">
              <a:defRPr/>
            </a:pPr>
            <a:r>
              <a:rPr lang="de-DE" sz="1200">
                <a:latin typeface="Arial"/>
                <a:cs typeface="Arial"/>
              </a:rPr>
              <a:t>Arbeitsgruppen</a:t>
            </a:r>
            <a:endParaRPr/>
          </a:p>
        </p:txBody>
      </p:sp>
      <p:sp>
        <p:nvSpPr>
          <p:cNvPr id="21" name="Textfeld 56"/>
          <p:cNvSpPr/>
          <p:nvPr/>
        </p:nvSpPr>
        <p:spPr bwMode="auto">
          <a:xfrm>
            <a:off x="975006" y="4998692"/>
            <a:ext cx="1363073" cy="1100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de-DE" sz="1200">
                <a:latin typeface="Arial"/>
                <a:cs typeface="Arial"/>
              </a:rPr>
              <a:t>Branchensäulen</a:t>
            </a:r>
            <a:endParaRPr/>
          </a:p>
        </p:txBody>
      </p:sp>
      <p:sp>
        <p:nvSpPr>
          <p:cNvPr id="22" name="Ellipse 57"/>
          <p:cNvSpPr/>
          <p:nvPr/>
        </p:nvSpPr>
        <p:spPr bwMode="auto">
          <a:xfrm>
            <a:off x="7813954" y="2601199"/>
            <a:ext cx="2596216" cy="2483985"/>
          </a:xfrm>
          <a:prstGeom prst="ellipse">
            <a:avLst/>
          </a:prstGeom>
          <a:solidFill>
            <a:srgbClr val="858585"/>
          </a:solidFill>
          <a:ln w="57150" cap="flat" cmpd="sng" algn="ctr">
            <a:solidFill>
              <a:schemeClr val="bg1"/>
            </a:solidFill>
            <a:prstDash val="solid"/>
          </a:ln>
        </p:spPr>
        <p:txBody>
          <a:bodyPr lIns="18000" tIns="18000" rIns="18000" bIns="18000" rtlCol="0" anchor="ctr"/>
          <a:lstStyle/>
          <a:p>
            <a:pPr algn="ctr">
              <a:defRPr/>
            </a:pPr>
            <a:r>
              <a:rPr lang="de-DE" sz="1400" b="1">
                <a:solidFill>
                  <a:srgbClr val="FFFFFF"/>
                </a:solidFill>
                <a:latin typeface="Arial"/>
                <a:cs typeface="Arial"/>
              </a:rPr>
              <a:t>Koordinierungsstelle</a:t>
            </a:r>
            <a:endParaRPr/>
          </a:p>
        </p:txBody>
      </p:sp>
      <p:sp>
        <p:nvSpPr>
          <p:cNvPr id="23" name="Textfeld 55"/>
          <p:cNvSpPr/>
          <p:nvPr/>
        </p:nvSpPr>
        <p:spPr bwMode="auto">
          <a:xfrm>
            <a:off x="975007" y="2746977"/>
            <a:ext cx="1363073" cy="773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de-DE" sz="1200">
                <a:latin typeface="Arial"/>
                <a:cs typeface="Arial"/>
              </a:rPr>
              <a:t>Partner</a:t>
            </a:r>
            <a:endParaRPr/>
          </a:p>
        </p:txBody>
      </p:sp>
      <p:sp>
        <p:nvSpPr>
          <p:cNvPr id="24" name="Textfeld 55"/>
          <p:cNvSpPr/>
          <p:nvPr/>
        </p:nvSpPr>
        <p:spPr bwMode="auto">
          <a:xfrm>
            <a:off x="975007" y="3609592"/>
            <a:ext cx="136307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de-DE" sz="1200">
                <a:latin typeface="Arial"/>
                <a:cs typeface="Arial"/>
              </a:rPr>
              <a:t>Branchenüber-greifende Initiativen</a:t>
            </a:r>
            <a:endParaRPr/>
          </a:p>
        </p:txBody>
      </p:sp>
      <p:pic>
        <p:nvPicPr>
          <p:cNvPr id="25" name="Grafik 2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35760" y="2021411"/>
            <a:ext cx="2808312" cy="61098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CD569A6-83BA-4FB7-B6EF-D18EE69F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Initiative Wirtschaft 4.0: </a:t>
            </a:r>
            <a:r>
              <a:rPr lang="de-DE" dirty="0">
                <a:solidFill>
                  <a:schemeClr val="accent1"/>
                </a:solidFill>
              </a:rPr>
              <a:t>Viele Partner – eine Stimme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für die digitale Wirtschaft in Baden-Württemberg</a:t>
            </a:r>
            <a:endParaRPr dirty="0"/>
          </a:p>
        </p:txBody>
      </p:sp>
      <p:pic>
        <p:nvPicPr>
          <p:cNvPr id="7" name="Grafik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2344" y="1732660"/>
            <a:ext cx="1557314" cy="602829"/>
          </a:xfrm>
          <a:prstGeom prst="rect">
            <a:avLst/>
          </a:prstGeom>
        </p:spPr>
      </p:pic>
      <p:pic>
        <p:nvPicPr>
          <p:cNvPr id="8" name="Grafik 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75106" y="1732660"/>
            <a:ext cx="1557314" cy="602829"/>
          </a:xfrm>
          <a:prstGeom prst="rect">
            <a:avLst/>
          </a:prstGeom>
        </p:spPr>
      </p:pic>
      <p:pic>
        <p:nvPicPr>
          <p:cNvPr id="9" name="Grafik 2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07868" y="1732660"/>
            <a:ext cx="1557313" cy="602829"/>
          </a:xfrm>
          <a:prstGeom prst="rect">
            <a:avLst/>
          </a:prstGeom>
        </p:spPr>
      </p:pic>
      <p:pic>
        <p:nvPicPr>
          <p:cNvPr id="10" name="Grafik 3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440629" y="1732660"/>
            <a:ext cx="1557314" cy="602829"/>
          </a:xfrm>
          <a:prstGeom prst="rect">
            <a:avLst/>
          </a:prstGeom>
        </p:spPr>
      </p:pic>
      <p:pic>
        <p:nvPicPr>
          <p:cNvPr id="11" name="Grafik 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73390" y="1732660"/>
            <a:ext cx="1557314" cy="602829"/>
          </a:xfrm>
          <a:prstGeom prst="rect">
            <a:avLst/>
          </a:prstGeom>
        </p:spPr>
      </p:pic>
      <p:pic>
        <p:nvPicPr>
          <p:cNvPr id="12" name="Grafik 3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506151" y="1732660"/>
            <a:ext cx="1557312" cy="602829"/>
          </a:xfrm>
          <a:prstGeom prst="rect">
            <a:avLst/>
          </a:prstGeom>
        </p:spPr>
      </p:pic>
      <p:pic>
        <p:nvPicPr>
          <p:cNvPr id="13" name="Grafik 3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38200" y="2330274"/>
            <a:ext cx="1557313" cy="602829"/>
          </a:xfrm>
          <a:prstGeom prst="rect">
            <a:avLst/>
          </a:prstGeom>
        </p:spPr>
      </p:pic>
      <p:pic>
        <p:nvPicPr>
          <p:cNvPr id="14" name="Grafik 3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295444" y="2330274"/>
            <a:ext cx="1557313" cy="602829"/>
          </a:xfrm>
          <a:prstGeom prst="rect">
            <a:avLst/>
          </a:prstGeom>
        </p:spPr>
      </p:pic>
      <p:pic>
        <p:nvPicPr>
          <p:cNvPr id="15" name="Grafik 4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829433" y="2330274"/>
            <a:ext cx="1557313" cy="602829"/>
          </a:xfrm>
          <a:prstGeom prst="rect">
            <a:avLst/>
          </a:prstGeom>
        </p:spPr>
      </p:pic>
      <p:pic>
        <p:nvPicPr>
          <p:cNvPr id="16" name="Grafik 4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402010" y="2330274"/>
            <a:ext cx="1557313" cy="602829"/>
          </a:xfrm>
          <a:prstGeom prst="rect">
            <a:avLst/>
          </a:prstGeom>
        </p:spPr>
      </p:pic>
      <p:pic>
        <p:nvPicPr>
          <p:cNvPr id="17" name="Grafik 44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945651" y="2330274"/>
            <a:ext cx="1557313" cy="602829"/>
          </a:xfrm>
          <a:prstGeom prst="rect">
            <a:avLst/>
          </a:prstGeom>
        </p:spPr>
      </p:pic>
      <p:pic>
        <p:nvPicPr>
          <p:cNvPr id="18" name="Grafik 4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492084" y="2330274"/>
            <a:ext cx="1557313" cy="602829"/>
          </a:xfrm>
          <a:prstGeom prst="rect">
            <a:avLst/>
          </a:prstGeom>
        </p:spPr>
      </p:pic>
      <p:pic>
        <p:nvPicPr>
          <p:cNvPr id="19" name="Grafik 48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842344" y="2941815"/>
            <a:ext cx="1557313" cy="602829"/>
          </a:xfrm>
          <a:prstGeom prst="rect">
            <a:avLst/>
          </a:prstGeom>
        </p:spPr>
      </p:pic>
      <p:pic>
        <p:nvPicPr>
          <p:cNvPr id="20" name="Grafik 5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2295444" y="2941815"/>
            <a:ext cx="1557313" cy="602829"/>
          </a:xfrm>
          <a:prstGeom prst="rect">
            <a:avLst/>
          </a:prstGeom>
        </p:spPr>
      </p:pic>
      <p:pic>
        <p:nvPicPr>
          <p:cNvPr id="21" name="Grafik 52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0155545" y="5094176"/>
            <a:ext cx="1557313" cy="602829"/>
          </a:xfrm>
          <a:prstGeom prst="rect">
            <a:avLst/>
          </a:prstGeom>
        </p:spPr>
      </p:pic>
      <p:pic>
        <p:nvPicPr>
          <p:cNvPr id="22" name="Grafik 54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8473558" y="2941814"/>
            <a:ext cx="1557313" cy="602829"/>
          </a:xfrm>
          <a:prstGeom prst="rect">
            <a:avLst/>
          </a:prstGeom>
        </p:spPr>
      </p:pic>
      <p:pic>
        <p:nvPicPr>
          <p:cNvPr id="23" name="Grafik 56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842344" y="3595659"/>
            <a:ext cx="1557313" cy="602829"/>
          </a:xfrm>
          <a:prstGeom prst="rect">
            <a:avLst/>
          </a:prstGeom>
        </p:spPr>
      </p:pic>
      <p:pic>
        <p:nvPicPr>
          <p:cNvPr id="24" name="Grafik 58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281960" y="3562206"/>
            <a:ext cx="1557313" cy="602829"/>
          </a:xfrm>
          <a:prstGeom prst="rect">
            <a:avLst/>
          </a:prstGeom>
        </p:spPr>
      </p:pic>
      <p:pic>
        <p:nvPicPr>
          <p:cNvPr id="25" name="Grafik 60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0155545" y="3659516"/>
            <a:ext cx="1557313" cy="602829"/>
          </a:xfrm>
          <a:prstGeom prst="rect">
            <a:avLst/>
          </a:prstGeom>
        </p:spPr>
      </p:pic>
      <p:pic>
        <p:nvPicPr>
          <p:cNvPr id="26" name="Grafik 62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8383254" y="3659516"/>
            <a:ext cx="1557313" cy="602829"/>
          </a:xfrm>
          <a:prstGeom prst="rect">
            <a:avLst/>
          </a:prstGeom>
        </p:spPr>
      </p:pic>
      <p:pic>
        <p:nvPicPr>
          <p:cNvPr id="27" name="Grafik 64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848315" y="4576266"/>
            <a:ext cx="1557313" cy="602829"/>
          </a:xfrm>
          <a:prstGeom prst="rect">
            <a:avLst/>
          </a:prstGeom>
        </p:spPr>
      </p:pic>
      <p:pic>
        <p:nvPicPr>
          <p:cNvPr id="28" name="Grafik 66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2392361" y="4466977"/>
            <a:ext cx="1557313" cy="602829"/>
          </a:xfrm>
          <a:prstGeom prst="rect">
            <a:avLst/>
          </a:prstGeom>
        </p:spPr>
      </p:pic>
      <p:pic>
        <p:nvPicPr>
          <p:cNvPr id="29" name="Grafik 68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3883316" y="4466977"/>
            <a:ext cx="1557313" cy="602829"/>
          </a:xfrm>
          <a:prstGeom prst="rect">
            <a:avLst/>
          </a:prstGeom>
        </p:spPr>
      </p:pic>
      <p:pic>
        <p:nvPicPr>
          <p:cNvPr id="30" name="Grafik 70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5402010" y="4466977"/>
            <a:ext cx="1557313" cy="602829"/>
          </a:xfrm>
          <a:prstGeom prst="rect">
            <a:avLst/>
          </a:prstGeom>
        </p:spPr>
      </p:pic>
      <p:pic>
        <p:nvPicPr>
          <p:cNvPr id="31" name="Grafik 72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7100850" y="4466977"/>
            <a:ext cx="1557313" cy="602829"/>
          </a:xfrm>
          <a:prstGeom prst="rect">
            <a:avLst/>
          </a:prstGeom>
        </p:spPr>
      </p:pic>
      <p:pic>
        <p:nvPicPr>
          <p:cNvPr id="32" name="Grafik 74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8551083" y="4466977"/>
            <a:ext cx="1557313" cy="602829"/>
          </a:xfrm>
          <a:prstGeom prst="rect">
            <a:avLst/>
          </a:prstGeom>
        </p:spPr>
      </p:pic>
      <p:pic>
        <p:nvPicPr>
          <p:cNvPr id="33" name="Grafik 76"/>
          <p:cNvPicPr>
            <a:picLocks noChangeAspect="1"/>
          </p:cNvPicPr>
          <p:nvPr/>
        </p:nvPicPr>
        <p:blipFill>
          <a:blip r:embed="rId28"/>
          <a:stretch/>
        </p:blipFill>
        <p:spPr bwMode="auto">
          <a:xfrm>
            <a:off x="840420" y="5131144"/>
            <a:ext cx="1557313" cy="602829"/>
          </a:xfrm>
          <a:prstGeom prst="rect">
            <a:avLst/>
          </a:prstGeom>
        </p:spPr>
      </p:pic>
      <p:pic>
        <p:nvPicPr>
          <p:cNvPr id="34" name="Grafik 78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2298548" y="5131144"/>
            <a:ext cx="1554209" cy="602829"/>
          </a:xfrm>
          <a:prstGeom prst="rect">
            <a:avLst/>
          </a:prstGeom>
        </p:spPr>
      </p:pic>
      <p:pic>
        <p:nvPicPr>
          <p:cNvPr id="35" name="Grafik 80"/>
          <p:cNvPicPr>
            <a:picLocks noChangeAspect="1"/>
          </p:cNvPicPr>
          <p:nvPr/>
        </p:nvPicPr>
        <p:blipFill>
          <a:blip r:embed="rId30"/>
          <a:stretch/>
        </p:blipFill>
        <p:spPr bwMode="auto">
          <a:xfrm>
            <a:off x="3839272" y="5131144"/>
            <a:ext cx="1554209" cy="602829"/>
          </a:xfrm>
          <a:prstGeom prst="rect">
            <a:avLst/>
          </a:prstGeom>
        </p:spPr>
      </p:pic>
      <p:pic>
        <p:nvPicPr>
          <p:cNvPr id="36" name="Grafik 82"/>
          <p:cNvPicPr>
            <a:picLocks noChangeAspect="1"/>
          </p:cNvPicPr>
          <p:nvPr/>
        </p:nvPicPr>
        <p:blipFill>
          <a:blip r:embed="rId31"/>
          <a:stretch/>
        </p:blipFill>
        <p:spPr bwMode="auto">
          <a:xfrm>
            <a:off x="5440629" y="5131144"/>
            <a:ext cx="1554209" cy="602829"/>
          </a:xfrm>
          <a:prstGeom prst="rect">
            <a:avLst/>
          </a:prstGeom>
        </p:spPr>
      </p:pic>
      <p:pic>
        <p:nvPicPr>
          <p:cNvPr id="37" name="Grafik 84"/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7103955" y="5131144"/>
            <a:ext cx="1554209" cy="602829"/>
          </a:xfrm>
          <a:prstGeom prst="rect">
            <a:avLst/>
          </a:prstGeom>
        </p:spPr>
      </p:pic>
      <p:pic>
        <p:nvPicPr>
          <p:cNvPr id="38" name="Grafik 86"/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8554188" y="5134678"/>
            <a:ext cx="1554209" cy="602829"/>
          </a:xfrm>
          <a:prstGeom prst="rect">
            <a:avLst/>
          </a:prstGeom>
        </p:spPr>
      </p:pic>
      <p:pic>
        <p:nvPicPr>
          <p:cNvPr id="39" name="Grafik 89"/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10038912" y="1739056"/>
            <a:ext cx="1508986" cy="604800"/>
          </a:xfrm>
          <a:prstGeom prst="rect">
            <a:avLst/>
          </a:prstGeom>
        </p:spPr>
      </p:pic>
      <p:pic>
        <p:nvPicPr>
          <p:cNvPr id="40" name="Grafik 91"/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10136149" y="2354149"/>
            <a:ext cx="1508986" cy="604800"/>
          </a:xfrm>
          <a:prstGeom prst="rect">
            <a:avLst/>
          </a:prstGeom>
        </p:spPr>
      </p:pic>
      <p:pic>
        <p:nvPicPr>
          <p:cNvPr id="41" name="Grafik 93"/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10053185" y="2932230"/>
            <a:ext cx="1800000" cy="720000"/>
          </a:xfrm>
          <a:prstGeom prst="rect">
            <a:avLst/>
          </a:prstGeom>
        </p:spPr>
      </p:pic>
      <p:pic>
        <p:nvPicPr>
          <p:cNvPr id="42" name="Grafik 95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10136149" y="4386481"/>
            <a:ext cx="1512000" cy="604800"/>
          </a:xfrm>
          <a:prstGeom prst="rect">
            <a:avLst/>
          </a:prstGeom>
        </p:spPr>
      </p:pic>
      <p:pic>
        <p:nvPicPr>
          <p:cNvPr id="43" name="Grafik 96"/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>
            <a:off x="4117769" y="3207202"/>
            <a:ext cx="4157995" cy="90462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6A1D39-5006-488C-867B-43568D91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: obere Ecken, eine abgerundet, eine abgeschnitten 4"/>
          <p:cNvSpPr/>
          <p:nvPr/>
        </p:nvSpPr>
        <p:spPr bwMode="auto">
          <a:xfrm>
            <a:off x="-1" y="1991513"/>
            <a:ext cx="6891581" cy="3561562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KOORDINIERUNGSSTELLE DER INITIATIVE WIRTSCHAFT 4.0 </a:t>
            </a:r>
            <a:br>
              <a:rPr lang="de-DE" dirty="0"/>
            </a:br>
            <a:r>
              <a:rPr lang="de-DE" dirty="0"/>
              <a:t>BADEN-WÜRTTEMBERG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Koordinierungsstelle der Initiative Wirtschaft 4.0: </a:t>
            </a:r>
            <a:r>
              <a:rPr lang="de-DE">
                <a:solidFill>
                  <a:schemeClr val="accent1"/>
                </a:solidFill>
              </a:rPr>
              <a:t>Informations- und Organisationsschnittstelle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8" name="Gruppieren 10"/>
          <p:cNvGrpSpPr/>
          <p:nvPr/>
        </p:nvGrpSpPr>
        <p:grpSpPr bwMode="auto">
          <a:xfrm>
            <a:off x="7209187" y="1992477"/>
            <a:ext cx="3902628" cy="2808120"/>
            <a:chOff x="7686855" y="2398746"/>
            <a:chExt cx="3666945" cy="2669032"/>
          </a:xfrm>
        </p:grpSpPr>
        <p:pic>
          <p:nvPicPr>
            <p:cNvPr id="9" name="Grafik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754069" y="2398746"/>
              <a:ext cx="3599731" cy="2443017"/>
            </a:xfrm>
            <a:prstGeom prst="rect">
              <a:avLst/>
            </a:prstGeom>
          </p:spPr>
        </p:pic>
        <p:sp>
          <p:nvSpPr>
            <p:cNvPr id="10" name="Rectangle 3"/>
            <p:cNvSpPr/>
            <p:nvPr/>
          </p:nvSpPr>
          <p:spPr bwMode="auto">
            <a:xfrm>
              <a:off x="7686855" y="4859178"/>
              <a:ext cx="3554877" cy="208600"/>
            </a:xfrm>
            <a:prstGeom prst="rect">
              <a:avLst/>
            </a:prstGeom>
            <a:grpFill/>
          </p:spPr>
          <p:txBody>
            <a:bodyPr/>
            <a:lstStyle>
              <a:lvl1pPr marL="280988" indent="-280988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7238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763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5954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145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4717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289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3861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43338" indent="-228600" algn="l">
                <a:spcBef>
                  <a:spcPts val="0"/>
                </a:spcBef>
                <a:spcAft>
                  <a:spcPts val="0"/>
                </a:spcAft>
                <a:buSzPct val="9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r>
                <a:rPr lang="de-DE" sz="800">
                  <a:latin typeface="Arial"/>
                  <a:cs typeface="Arial"/>
                </a:rPr>
                <a:t>Bildquelle: Koordinierungsstelle</a:t>
              </a:r>
              <a:endParaRPr/>
            </a:p>
          </p:txBody>
        </p:sp>
      </p:grpSp>
      <p:sp>
        <p:nvSpPr>
          <p:cNvPr id="11" name="Textfeld 12"/>
          <p:cNvSpPr/>
          <p:nvPr/>
        </p:nvSpPr>
        <p:spPr bwMode="auto">
          <a:xfrm>
            <a:off x="839788" y="1991513"/>
            <a:ext cx="51814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600" indent="-183600">
              <a:spcAft>
                <a:spcPts val="600"/>
              </a:spcAft>
              <a:buClr>
                <a:schemeClr val="tx2"/>
              </a:buClr>
              <a:buSzPct val="90000"/>
              <a:buFont typeface="Wingdings"/>
              <a:buChar char="§"/>
              <a:defRPr/>
            </a:pPr>
            <a:r>
              <a:rPr lang="de-DE" b="1" dirty="0">
                <a:solidFill>
                  <a:schemeClr val="accent1"/>
                </a:solidFill>
                <a:latin typeface="Arial"/>
                <a:cs typeface="Arial"/>
              </a:rPr>
              <a:t>Zielsetzung: </a:t>
            </a:r>
            <a:r>
              <a:rPr lang="de-DE" dirty="0">
                <a:latin typeface="Arial"/>
                <a:cs typeface="Arial"/>
              </a:rPr>
              <a:t>Bündeln der Aktivitäten unter dem Dach der Initiative Wirtschaft 4.0 zur Digitalisierung der Wirtschaft</a:t>
            </a:r>
            <a:endParaRPr dirty="0"/>
          </a:p>
          <a:p>
            <a:pPr marL="183600" indent="-183600">
              <a:spcAft>
                <a:spcPts val="600"/>
              </a:spcAft>
              <a:buClr>
                <a:schemeClr val="tx2"/>
              </a:buClr>
              <a:buSzPct val="90000"/>
              <a:buFont typeface="Wingdings"/>
              <a:buChar char="§"/>
              <a:defRPr/>
            </a:pPr>
            <a:r>
              <a:rPr lang="de-DE" b="1" dirty="0">
                <a:solidFill>
                  <a:schemeClr val="accent1"/>
                </a:solidFill>
                <a:latin typeface="Arial"/>
                <a:cs typeface="Arial"/>
              </a:rPr>
              <a:t>Aufgabengebiet: </a:t>
            </a:r>
            <a:r>
              <a:rPr lang="de-DE" dirty="0">
                <a:latin typeface="Arial"/>
                <a:cs typeface="Arial"/>
              </a:rPr>
              <a:t>Organisation &amp; Koordination, konzeptionelle sowie inhaltliche Inputs, Kommunikation und Öffentlichkeitsarbeit</a:t>
            </a:r>
            <a:endParaRPr dirty="0"/>
          </a:p>
          <a:p>
            <a:pPr marL="183600" indent="-183600">
              <a:spcAft>
                <a:spcPts val="600"/>
              </a:spcAft>
              <a:buClr>
                <a:schemeClr val="tx2"/>
              </a:buClr>
              <a:buSzPct val="90000"/>
              <a:buFont typeface="Wingdings"/>
              <a:buChar char="§"/>
              <a:defRPr/>
            </a:pPr>
            <a:r>
              <a:rPr lang="de-DE" b="1" dirty="0">
                <a:solidFill>
                  <a:schemeClr val="accent1"/>
                </a:solidFill>
                <a:latin typeface="Arial"/>
                <a:cs typeface="Arial"/>
              </a:rPr>
              <a:t>Beauftragung/Ausführende: </a:t>
            </a:r>
            <a:r>
              <a:rPr lang="de-DE" dirty="0">
                <a:latin typeface="Arial"/>
                <a:cs typeface="Arial"/>
              </a:rPr>
              <a:t>Betrieben von der VDI/VDE Innovation + Technik GmbH in Zusammenarbeit mit der IFOK GmbH im Auftrag des Ministeriums für Wirtschaft, Arbeit und Wohnungsbau Baden-Württemberg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00B2D37-93E2-4FB2-9932-CCB253E7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58665-F268-4226-A18E-7B7B0BFFF920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57437" y="2967534"/>
            <a:ext cx="11059260" cy="1325563"/>
          </a:xfrm>
        </p:spPr>
        <p:txBody>
          <a:bodyPr/>
          <a:lstStyle/>
          <a:p>
            <a:pPr>
              <a:defRPr/>
            </a:pPr>
            <a:r>
              <a:rPr lang="de-DE"/>
              <a:t>Förder- und Unterstützungsangebote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2">
      <a:dk1>
        <a:srgbClr val="333333"/>
      </a:dk1>
      <a:lt1>
        <a:sysClr val="window" lastClr="FFFFFF"/>
      </a:lt1>
      <a:dk2>
        <a:srgbClr val="333333"/>
      </a:dk2>
      <a:lt2>
        <a:srgbClr val="EEEEEE"/>
      </a:lt2>
      <a:accent1>
        <a:srgbClr val="840029"/>
      </a:accent1>
      <a:accent2>
        <a:srgbClr val="D10040"/>
      </a:accent2>
      <a:accent3>
        <a:srgbClr val="EEEEEE"/>
      </a:accent3>
      <a:accent4>
        <a:srgbClr val="333333"/>
      </a:accent4>
      <a:accent5>
        <a:srgbClr val="840029"/>
      </a:accent5>
      <a:accent6>
        <a:srgbClr val="D10040"/>
      </a:accent6>
      <a:hlink>
        <a:srgbClr val="D10040"/>
      </a:hlink>
      <a:folHlink>
        <a:srgbClr val="0563C1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3035</Words>
  <Application>Microsoft Office PowerPoint</Application>
  <PresentationFormat>Breitbild</PresentationFormat>
  <Paragraphs>401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Times</vt:lpstr>
      <vt:lpstr>Times New Roman</vt:lpstr>
      <vt:lpstr>Wingdings</vt:lpstr>
      <vt:lpstr>Office</vt:lpstr>
      <vt:lpstr>Initiative Wirtschaft 4.0</vt:lpstr>
      <vt:lpstr>Inhalt</vt:lpstr>
      <vt:lpstr>Initiative Wirtschaft 4.0 im Überblick</vt:lpstr>
      <vt:lpstr>digital@bw: Die ressortübergreifende Digitalisierungs-strategie</vt:lpstr>
      <vt:lpstr>Initiative Wirtschaft 4.0:  Branchenübergreifende  und flächendeckende Förderung der Digitalisierung von KMU</vt:lpstr>
      <vt:lpstr>Initiative Wirtschaft 4.0: „Dach“ und kommunikative Klammer der WM-Aktivitäten der Wirtschaft</vt:lpstr>
      <vt:lpstr>Initiative Wirtschaft 4.0: Viele Partner – eine Stimme  für die digitale Wirtschaft in Baden-Württemberg</vt:lpstr>
      <vt:lpstr>Koordinierungsstelle der Initiative Wirtschaft 4.0: Informations- und Organisationsschnittstelle</vt:lpstr>
      <vt:lpstr>Förder- und Unterstützungsangebote</vt:lpstr>
      <vt:lpstr>Den Einstieg bekommen: Industrie 4.0 Scouting</vt:lpstr>
      <vt:lpstr>Im Überblick: Die Wirtschaft zielgruppengenau bei  der Digitalisierung unterstützen</vt:lpstr>
      <vt:lpstr>Den Einstieg bekommen: Digitales Innovationszentrum</vt:lpstr>
      <vt:lpstr>Digitalisierung beschleunigen: Regionale Digital Hubs</vt:lpstr>
      <vt:lpstr>Digitalisierung beschleunigen: de:hubs in Baden-Württemberg</vt:lpstr>
      <vt:lpstr>Digitalisierung beschleunigen: Lernfabriken 4.0</vt:lpstr>
      <vt:lpstr>Digitalisierung beschleunigen: Digitale Transferprojekte</vt:lpstr>
      <vt:lpstr>Digitalisierung beschleunigen: Business Innovation Engineering Center</vt:lpstr>
      <vt:lpstr>Digitalisierung vordenken: Innovationsfinanzierung 4.0</vt:lpstr>
      <vt:lpstr>Digitalisierung vordenken: Innovationsgutscheine für KMU</vt:lpstr>
      <vt:lpstr>Digitalisierung beschleunigen: (virtuelles) Kompetenzzentrum Markt- und Geschäftsprozesse Smart Home &amp; Living</vt:lpstr>
      <vt:lpstr>Künstliche Intelligenz made in BW</vt:lpstr>
      <vt:lpstr>Vorreiterregion für Künstliche Intelligenz</vt:lpstr>
      <vt:lpstr>Im Überblick: Die Kommerzialisierung und Know How Transfer von KI-Lösungen in BW unterstützen</vt:lpstr>
      <vt:lpstr>KI fördern: Aktionsprogramm KI für den Mittelstand im Überblick</vt:lpstr>
      <vt:lpstr>Aktionsprogramm KI für den Mittelstand: Regionale KI-Labs</vt:lpstr>
      <vt:lpstr>Aktionsprogramm KI für den Mittelstand:  Themenspezifische KI-Labs</vt:lpstr>
      <vt:lpstr>Aktionsprogramm KI für den Mittelstand  Gewinner des Innovationswettbewerb „KI für KMU“</vt:lpstr>
      <vt:lpstr>Innovations- und Wertschöpfungszentrum  für KI in BW: Innovationspark KI</vt:lpstr>
      <vt:lpstr>Aktionsprogramm KI für den Mittelstand  Wettbewerb KI-Champions BW</vt:lpstr>
      <vt:lpstr>Brückenschlag zwischen Wirtschaft &amp; Wissenschaft:  Wirtschaftsnahes Forschungsprogramm</vt:lpstr>
      <vt:lpstr>PowerPoint-Präsentation</vt:lpstr>
      <vt:lpstr>Vernetzung &amp; Informationen</vt:lpstr>
      <vt:lpstr>Den Überblick behalten: Das Online-Informationsportal „Wirtschaft digital BW“</vt:lpstr>
      <vt:lpstr>Digitalgipfel 2020: Die zentrale Spitzenveranstaltung der Initiative Wirtschaft 4.0 zum Thema Digitalisierung</vt:lpstr>
      <vt:lpstr>Kontakt zur Koordinierungsstelle Wirtschaft 4.0</vt:lpstr>
      <vt:lpstr>Folgen Sie uns auf folgenden Kanälen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Initiative Wirtschaft 4.0</dc:title>
  <dc:creator>Palka, Silvia</dc:creator>
  <cp:lastModifiedBy>Palka, Silvia</cp:lastModifiedBy>
  <cp:revision>17</cp:revision>
  <dcterms:modified xsi:type="dcterms:W3CDTF">2020-02-17T13:57:49Z</dcterms:modified>
</cp:coreProperties>
</file>